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12192000"/>
  <p:notesSz cx="6858000" cy="9144000"/>
  <p:embeddedFontLst>
    <p:embeddedFont>
      <p:font typeface="Roboto"/>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13CF712-C3F2-42B1-B045-4CA17A265630}">
  <a:tblStyle styleId="{013CF712-C3F2-42B1-B045-4CA17A26563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9A68B6D4-29A2-42D3-A3A6-CA5138D4091E}" styleName="Table_1">
    <a:wholeTbl>
      <a:tcTxStyle b="off" i="off">
        <a:font>
          <a:latin typeface="Trebuchet MS"/>
          <a:ea typeface="Trebuchet MS"/>
          <a:cs typeface="Trebuchet MS"/>
        </a:font>
        <a:srgbClr val="000000"/>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EEF4E7"/>
          </a:solidFill>
        </a:fill>
      </a:tcStyle>
    </a:wholeTbl>
    <a:band1H>
      <a:tcTxStyle b="off" i="off"/>
      <a:tcStyle>
        <a:fill>
          <a:solidFill>
            <a:srgbClr val="DBE9CB"/>
          </a:solidFill>
        </a:fill>
      </a:tcStyle>
    </a:band1H>
    <a:band2H>
      <a:tcTxStyle b="off" i="off"/>
    </a:band2H>
    <a:band1V>
      <a:tcTxStyle b="off" i="off"/>
      <a:tcStyle>
        <a:fill>
          <a:solidFill>
            <a:srgbClr val="DBE9CB"/>
          </a:solidFill>
        </a:fill>
      </a:tcStyle>
    </a:band1V>
    <a:band2V>
      <a:tcTxStyle b="off" i="off"/>
    </a:band2V>
    <a:lastCol>
      <a:tcTxStyle b="on" i="off">
        <a:font>
          <a:latin typeface="Trebuchet MS"/>
          <a:ea typeface="Trebuchet MS"/>
          <a:cs typeface="Trebuchet MS"/>
        </a:font>
        <a:srgbClr val="FFFFFF"/>
      </a:tcTxStyle>
      <a:tcStyle>
        <a:fill>
          <a:solidFill>
            <a:srgbClr val="90C226"/>
          </a:solidFill>
        </a:fill>
      </a:tcStyle>
    </a:lastCol>
    <a:firstCol>
      <a:tcTxStyle b="on" i="off">
        <a:font>
          <a:latin typeface="Trebuchet MS"/>
          <a:ea typeface="Trebuchet MS"/>
          <a:cs typeface="Trebuchet MS"/>
        </a:font>
        <a:srgbClr val="FFFFFF"/>
      </a:tcTxStyle>
      <a:tcStyle>
        <a:fill>
          <a:solidFill>
            <a:srgbClr val="90C226"/>
          </a:solidFill>
        </a:fill>
      </a:tcStyle>
    </a:firstCol>
    <a:lastRow>
      <a:tcTxStyle b="on" i="off">
        <a:font>
          <a:latin typeface="Trebuchet MS"/>
          <a:ea typeface="Trebuchet MS"/>
          <a:cs typeface="Trebuchet MS"/>
        </a:font>
        <a:srgbClr val="FFFFFF"/>
      </a:tcTxStyle>
      <a:tcStyle>
        <a:tcBdr>
          <a:top>
            <a:ln cap="flat" cmpd="sng" w="38100">
              <a:solidFill>
                <a:srgbClr val="FFFFFF"/>
              </a:solidFill>
              <a:prstDash val="solid"/>
              <a:round/>
              <a:headEnd len="sm" w="sm" type="none"/>
              <a:tailEnd len="sm" w="sm" type="none"/>
            </a:ln>
          </a:top>
        </a:tcBdr>
        <a:fill>
          <a:solidFill>
            <a:srgbClr val="90C226"/>
          </a:solidFill>
        </a:fill>
      </a:tcStyle>
    </a:lastRow>
    <a:seCell>
      <a:tcTxStyle b="off" i="off"/>
    </a:seCell>
    <a:swCell>
      <a:tcTxStyle b="off" i="off"/>
    </a:swCell>
    <a:firstRow>
      <a:tcTxStyle b="on" i="off">
        <a:font>
          <a:latin typeface="Trebuchet MS"/>
          <a:ea typeface="Trebuchet MS"/>
          <a:cs typeface="Trebuchet MS"/>
        </a:font>
        <a:srgbClr val="FFFFFF"/>
      </a:tcTxStyle>
      <a:tcStyle>
        <a:tcBdr>
          <a:bottom>
            <a:ln cap="flat" cmpd="sng" w="38100">
              <a:solidFill>
                <a:srgbClr val="FFFFFF"/>
              </a:solidFill>
              <a:prstDash val="solid"/>
              <a:round/>
              <a:headEnd len="sm" w="sm" type="none"/>
              <a:tailEnd len="sm" w="sm" type="none"/>
            </a:ln>
          </a:bottom>
        </a:tcBdr>
        <a:fill>
          <a:solidFill>
            <a:srgbClr val="90C226"/>
          </a:solidFill>
        </a:fill>
      </a:tcStyle>
    </a:firstRow>
    <a:neCell>
      <a:tcTxStyle b="off" i="off"/>
    </a:neCell>
    <a:nwCell>
      <a:tcTxStyle b="off" i="off"/>
    </a:nwCell>
  </a:tblStyle>
  <a:tblStyle styleId="{3AD130C9-B637-4086-B93A-41DE4EA70F7E}" styleName="Table_2">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Roboto-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27be839993_0_5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g227be839993_0_5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27be839993_0_6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g227be839993_0_6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27be839993_0_6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g227be839993_0_6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27be839993_0_6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g227be839993_0_6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AutoNum type="arabicPeriod"/>
            </a:pPr>
            <a:r>
              <a:rPr lang="en-US"/>
              <a:t>Choose GF or NGF- if you do not select you will get a mixture of errors that pop up</a:t>
            </a:r>
            <a:endParaRPr/>
          </a:p>
          <a:p>
            <a:pPr indent="-298450" lvl="0" marL="457200" rtl="0" algn="l">
              <a:lnSpc>
                <a:spcPct val="100000"/>
              </a:lnSpc>
              <a:spcBef>
                <a:spcPts val="0"/>
              </a:spcBef>
              <a:spcAft>
                <a:spcPts val="0"/>
              </a:spcAft>
              <a:buSzPts val="1100"/>
              <a:buAutoNum type="arabicPeriod"/>
            </a:pPr>
            <a:r>
              <a:rPr lang="en-US"/>
              <a:t>Temp or Perm- do you want this change </a:t>
            </a:r>
            <a:r>
              <a:rPr lang="en-US"/>
              <a:t>including</a:t>
            </a:r>
            <a:r>
              <a:rPr lang="en-US"/>
              <a:t> in the beginning budget for the next fiscal year?Then pick perm. If it’s one time or year specific pick temporary.</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27be839993_0_6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g227be839993_0_6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27c7e792c4_1_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g227c7e792c4_1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27be839993_0_6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g227be839993_0_6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27c7e792c4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g227c7e792c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27c7e792c4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8" name="Google Shape;248;g227c7e792c4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You may move revenue to another unit, but you are only responsible for updating your budget pools on your funds if that was a </a:t>
            </a:r>
            <a:r>
              <a:rPr lang="en-US"/>
              <a:t>previously</a:t>
            </a:r>
            <a:r>
              <a:rPr lang="en-US"/>
              <a:t> unbudgeted allocation (not already included in your annual plan)</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You will never submit a budget </a:t>
            </a:r>
            <a:r>
              <a:rPr lang="en-US"/>
              <a:t>revision</a:t>
            </a:r>
            <a:r>
              <a:rPr lang="en-US"/>
              <a:t> for the side of the </a:t>
            </a:r>
            <a:r>
              <a:rPr lang="en-US"/>
              <a:t>journal entry you do not own.</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When to submit the budget revision- up to you…</a:t>
            </a:r>
            <a:endParaRPr/>
          </a:p>
          <a:p>
            <a:pPr indent="0" lvl="0" marL="0" rtl="0" algn="l">
              <a:lnSpc>
                <a:spcPct val="100000"/>
              </a:lnSpc>
              <a:spcBef>
                <a:spcPts val="0"/>
              </a:spcBef>
              <a:spcAft>
                <a:spcPts val="0"/>
              </a:spcAft>
              <a:buSzPts val="1100"/>
              <a:buNone/>
            </a:pPr>
            <a:r>
              <a:rPr lang="en-US"/>
              <a:t>	Before move (if it </a:t>
            </a:r>
            <a:r>
              <a:rPr lang="en-US"/>
              <a:t>helps</a:t>
            </a:r>
            <a:r>
              <a:rPr lang="en-US"/>
              <a:t> you reconcile)</a:t>
            </a:r>
            <a:endParaRPr/>
          </a:p>
          <a:p>
            <a:pPr indent="0" lvl="0" marL="0" rtl="0" algn="l">
              <a:lnSpc>
                <a:spcPct val="100000"/>
              </a:lnSpc>
              <a:spcBef>
                <a:spcPts val="0"/>
              </a:spcBef>
              <a:spcAft>
                <a:spcPts val="0"/>
              </a:spcAft>
              <a:buSzPts val="1100"/>
              <a:buNone/>
            </a:pPr>
            <a:r>
              <a:rPr lang="en-US"/>
              <a:t>	After move </a:t>
            </a:r>
            <a:r>
              <a:rPr lang="en-US">
                <a:solidFill>
                  <a:schemeClr val="dk1"/>
                </a:solidFill>
              </a:rPr>
              <a:t>(if it helps you reconcile)</a:t>
            </a:r>
            <a:endParaRPr/>
          </a:p>
          <a:p>
            <a:pPr indent="0" lvl="0" marL="0" rtl="0" algn="l">
              <a:lnSpc>
                <a:spcPct val="100000"/>
              </a:lnSpc>
              <a:spcBef>
                <a:spcPts val="0"/>
              </a:spcBef>
              <a:spcAft>
                <a:spcPts val="0"/>
              </a:spcAft>
              <a:buSzPts val="1100"/>
              <a:buNone/>
            </a:pPr>
            <a:r>
              <a:rPr lang="en-US"/>
              <a:t>	Update at the end of the month (required reconciliation- apply all changes at once)</a:t>
            </a:r>
            <a:endParaRPr/>
          </a:p>
          <a:p>
            <a:pPr indent="0" lvl="0" marL="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27c7e792c4_1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7" name="Google Shape;257;g227c7e792c4_1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Distributing revenue to other areas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Budget revision for your own fund</a:t>
            </a:r>
            <a:endParaRPr/>
          </a:p>
          <a:p>
            <a:pPr indent="0" lvl="0" marL="0" rtl="0" algn="l">
              <a:lnSpc>
                <a:spcPct val="100000"/>
              </a:lnSpc>
              <a:spcBef>
                <a:spcPts val="0"/>
              </a:spcBef>
              <a:spcAft>
                <a:spcPts val="0"/>
              </a:spcAft>
              <a:buSzPts val="1100"/>
              <a:buNone/>
            </a:pPr>
            <a:r>
              <a:rPr lang="en-US"/>
              <a:t>	Before move</a:t>
            </a:r>
            <a:endParaRPr/>
          </a:p>
          <a:p>
            <a:pPr indent="0" lvl="0" marL="0" rtl="0" algn="l">
              <a:lnSpc>
                <a:spcPct val="100000"/>
              </a:lnSpc>
              <a:spcBef>
                <a:spcPts val="0"/>
              </a:spcBef>
              <a:spcAft>
                <a:spcPts val="0"/>
              </a:spcAft>
              <a:buSzPts val="1100"/>
              <a:buNone/>
            </a:pPr>
            <a:r>
              <a:rPr lang="en-US"/>
              <a:t>	After move</a:t>
            </a:r>
            <a:endParaRPr/>
          </a:p>
          <a:p>
            <a:pPr indent="0" lvl="0" marL="0" rtl="0" algn="l">
              <a:lnSpc>
                <a:spcPct val="100000"/>
              </a:lnSpc>
              <a:spcBef>
                <a:spcPts val="0"/>
              </a:spcBef>
              <a:spcAft>
                <a:spcPts val="0"/>
              </a:spcAft>
              <a:buSzPts val="1100"/>
              <a:buNone/>
            </a:pPr>
            <a:r>
              <a:rPr lang="en-US"/>
              <a:t>	Update at the end of the month</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Allows for monthly budget updates</a:t>
            </a:r>
            <a:endParaRPr/>
          </a:p>
          <a:p>
            <a:pPr indent="0" lvl="0" marL="0" rtl="0" algn="l">
              <a:lnSpc>
                <a:spcPct val="100000"/>
              </a:lnSpc>
              <a:spcBef>
                <a:spcPts val="0"/>
              </a:spcBef>
              <a:spcAft>
                <a:spcPts val="0"/>
              </a:spcAft>
              <a:buSzPts val="1100"/>
              <a:buNone/>
            </a:pPr>
            <a:r>
              <a:rPr lang="en-US"/>
              <a:t>Clearer understanding and projections of non-general fund revenue sources</a:t>
            </a:r>
            <a:endParaRPr/>
          </a:p>
          <a:p>
            <a:pPr indent="0" lvl="0" marL="0" rtl="0" algn="l">
              <a:lnSpc>
                <a:spcPct val="100000"/>
              </a:lnSpc>
              <a:spcBef>
                <a:spcPts val="0"/>
              </a:spcBef>
              <a:spcAft>
                <a:spcPts val="0"/>
              </a:spcAft>
              <a:buSzPts val="1100"/>
              <a:buNone/>
            </a:pPr>
            <a:r>
              <a:rPr lang="en-US"/>
              <a:t>During a period with less new money coming to campus this approach allows</a:t>
            </a:r>
            <a:endParaRPr/>
          </a:p>
          <a:p>
            <a:pPr indent="0" lvl="0" marL="0" rtl="0" algn="l">
              <a:lnSpc>
                <a:spcPct val="100000"/>
              </a:lnSpc>
              <a:spcBef>
                <a:spcPts val="0"/>
              </a:spcBef>
              <a:spcAft>
                <a:spcPts val="0"/>
              </a:spcAft>
              <a:buSzPts val="1100"/>
              <a:buNone/>
            </a:pPr>
            <a:r>
              <a:rPr lang="en-US"/>
              <a:t>Leadership flexibility in planning, because they have a clear understanding of all resources they have access to</a:t>
            </a:r>
            <a:endParaRPr/>
          </a:p>
          <a:p>
            <a:pPr indent="0" lvl="0" marL="0" rtl="0" algn="l">
              <a:lnSpc>
                <a:spcPct val="100000"/>
              </a:lnSpc>
              <a:spcBef>
                <a:spcPts val="0"/>
              </a:spcBef>
              <a:spcAft>
                <a:spcPts val="0"/>
              </a:spcAft>
              <a:buSzPts val="1100"/>
              <a:buNone/>
            </a:pPr>
            <a:r>
              <a:rPr lang="en-US"/>
              <a:t>Business Officers’ to propose funding for programs/initiatives with an understanding of an increased scope of existing fund types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27c7e792c4_1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g227c7e792c4_1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In this scenario, allocations have gone out from a control fund to various units who all have their own budget team/manager in charge of their fund(s).Your budget </a:t>
            </a:r>
            <a:r>
              <a:rPr lang="en-US"/>
              <a:t>revision would only address/update the funds within your fiscal purview. In this case reducing 970102, because this fund will be carrying over less due to allocating to cover a 1x unplanned expense on another fund.</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A good bonus to this practice is that if you pull detail for your 970102,  and use description that really mean something, you will have a list of the all the unplanned impacts to (whether increasing or decreasing) your fund balance. If you start seeing the same activity on that list year over year, then it’s time to include that activity in your initial budget for the year.  This will have you and your team processing less dept budget revisions.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The more we include/project in our budgets the less we have to adjust the budget throughout the year.</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27c7e792c4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9" name="Google Shape;279;g227c7e792c4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27c7e792c4_1_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6" name="Google Shape;286;g227c7e792c4_1_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4" name="Google Shape;29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27c7e792c4_0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g227c7e792c4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27c7e792c4_1_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g227c7e792c4_1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290b4b6dfc_0_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g2290b4b6dfc_0_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290b4b6dfc_0_20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g2290b4b6dfc_0_2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Condensed Chart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27be839993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g227be839993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290b4b6dfc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g2290b4b6df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27be839993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g227be839993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jp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jpg"/><Relationship Id="rId4" Type="http://schemas.openxmlformats.org/officeDocument/2006/relationships/image" Target="../media/image15.png"/><Relationship Id="rId5"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jpg"/><Relationship Id="rId4" Type="http://schemas.openxmlformats.org/officeDocument/2006/relationships/image" Target="../media/image18.png"/><Relationship Id="rId5"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jpg"/><Relationship Id="rId4" Type="http://schemas.openxmlformats.org/officeDocument/2006/relationships/image" Target="../media/image20.png"/><Relationship Id="rId5"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jpg"/><Relationship Id="rId4" Type="http://schemas.openxmlformats.org/officeDocument/2006/relationships/image" Target="../media/image8.png"/><Relationship Id="rId5" Type="http://schemas.openxmlformats.org/officeDocument/2006/relationships/hyperlink" Target="https://budget.charlotte.edu/"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jpg"/><Relationship Id="rId4" Type="http://schemas.openxmlformats.org/officeDocument/2006/relationships/image" Target="../media/image14.png"/><Relationship Id="rId5"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jpg"/><Relationship Id="rId4" Type="http://schemas.openxmlformats.org/officeDocument/2006/relationships/image" Target="../media/image10.png"/><Relationship Id="rId5" Type="http://schemas.openxmlformats.org/officeDocument/2006/relationships/image" Target="../media/image16.png"/><Relationship Id="rId6"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jpg"/><Relationship Id="rId4" Type="http://schemas.openxmlformats.org/officeDocument/2006/relationships/image" Target="../media/image24.png"/><Relationship Id="rId5" Type="http://schemas.openxmlformats.org/officeDocument/2006/relationships/image" Target="../media/image28.png"/><Relationship Id="rId6"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jpg"/><Relationship Id="rId4" Type="http://schemas.openxmlformats.org/officeDocument/2006/relationships/image" Target="../media/image23.png"/><Relationship Id="rId5"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jp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jp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hyperlink" Target="https://budget.charlotte.edu/resources/budget-pool-account-code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image" Target="../media/image13.png"/><Relationship Id="rId5" Type="http://schemas.openxmlformats.org/officeDocument/2006/relationships/image" Target="../media/image9.png"/><Relationship Id="rId6" Type="http://schemas.openxmlformats.org/officeDocument/2006/relationships/image" Target="../media/image3.png"/><Relationship Id="rId7" Type="http://schemas.openxmlformats.org/officeDocument/2006/relationships/hyperlink" Target="https://docs.google.com/spreadsheets/d/1lCJV2ihLcVHbtkF2877wxGJPk6XJPUAlBz0nGWUbWuc/edit?usp=sharin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
        <p:nvSpPr>
          <p:cNvPr id="84" name="Google Shape;84;p13"/>
          <p:cNvSpPr txBox="1"/>
          <p:nvPr>
            <p:ph type="ctrTitle"/>
          </p:nvPr>
        </p:nvSpPr>
        <p:spPr>
          <a:xfrm>
            <a:off x="2644346" y="1122363"/>
            <a:ext cx="8023654"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en-US">
                <a:solidFill>
                  <a:srgbClr val="005035"/>
                </a:solidFill>
                <a:latin typeface="Arial"/>
                <a:ea typeface="Arial"/>
                <a:cs typeface="Arial"/>
                <a:sym typeface="Arial"/>
              </a:rPr>
              <a:t>NGF Budget Revision FTR Training</a:t>
            </a:r>
            <a:endParaRPr b="1">
              <a:solidFill>
                <a:srgbClr val="005035"/>
              </a:solidFill>
              <a:latin typeface="Arial"/>
              <a:ea typeface="Arial"/>
              <a:cs typeface="Arial"/>
              <a:sym typeface="Arial"/>
            </a:endParaRPr>
          </a:p>
        </p:txBody>
      </p:sp>
      <p:sp>
        <p:nvSpPr>
          <p:cNvPr id="85" name="Google Shape;85;p13"/>
          <p:cNvSpPr txBox="1"/>
          <p:nvPr>
            <p:ph idx="1" type="subTitle"/>
          </p:nvPr>
        </p:nvSpPr>
        <p:spPr>
          <a:xfrm>
            <a:off x="2644344" y="3602038"/>
            <a:ext cx="8023655" cy="165576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None/>
            </a:pPr>
            <a:r>
              <a:rPr b="1" lang="en-US" sz="3600">
                <a:solidFill>
                  <a:srgbClr val="A49665"/>
                </a:solidFill>
                <a:latin typeface="Arial"/>
                <a:ea typeface="Arial"/>
                <a:cs typeface="Arial"/>
                <a:sym typeface="Arial"/>
              </a:rPr>
              <a:t>UNC Charlotte Budget Office</a:t>
            </a:r>
            <a:endParaRPr b="1" sz="3600">
              <a:solidFill>
                <a:srgbClr val="A49665"/>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9" name="Shape 159"/>
        <p:cNvGrpSpPr/>
        <p:nvPr/>
      </p:nvGrpSpPr>
      <p:grpSpPr>
        <a:xfrm>
          <a:off x="0" y="0"/>
          <a:ext cx="0" cy="0"/>
          <a:chOff x="0" y="0"/>
          <a:chExt cx="0" cy="0"/>
        </a:xfrm>
      </p:grpSpPr>
      <p:sp>
        <p:nvSpPr>
          <p:cNvPr id="160" name="Google Shape;160;p22"/>
          <p:cNvSpPr txBox="1"/>
          <p:nvPr/>
        </p:nvSpPr>
        <p:spPr>
          <a:xfrm>
            <a:off x="212175" y="59425"/>
            <a:ext cx="116364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600">
                <a:solidFill>
                  <a:srgbClr val="005035"/>
                </a:solidFill>
                <a:latin typeface="Calibri"/>
                <a:ea typeface="Calibri"/>
                <a:cs typeface="Calibri"/>
                <a:sym typeface="Calibri"/>
              </a:rPr>
              <a:t>970102 Introduction</a:t>
            </a:r>
            <a:endParaRPr b="1" sz="3600">
              <a:solidFill>
                <a:srgbClr val="005035"/>
              </a:solidFill>
              <a:latin typeface="Calibri"/>
              <a:ea typeface="Calibri"/>
              <a:cs typeface="Calibri"/>
              <a:sym typeface="Calibri"/>
            </a:endParaRPr>
          </a:p>
          <a:p>
            <a:pPr indent="0" lvl="0" marL="0" rtl="0" algn="ctr">
              <a:spcBef>
                <a:spcPts val="0"/>
              </a:spcBef>
              <a:spcAft>
                <a:spcPts val="0"/>
              </a:spcAft>
              <a:buNone/>
            </a:pPr>
            <a:r>
              <a:t/>
            </a:r>
            <a:endParaRPr b="1" sz="3600">
              <a:solidFill>
                <a:srgbClr val="005035"/>
              </a:solidFill>
              <a:latin typeface="Calibri"/>
              <a:ea typeface="Calibri"/>
              <a:cs typeface="Calibri"/>
              <a:sym typeface="Calibri"/>
            </a:endParaRPr>
          </a:p>
        </p:txBody>
      </p:sp>
      <p:sp>
        <p:nvSpPr>
          <p:cNvPr id="161" name="Google Shape;161;p22"/>
          <p:cNvSpPr txBox="1"/>
          <p:nvPr/>
        </p:nvSpPr>
        <p:spPr>
          <a:xfrm>
            <a:off x="3252675" y="1440200"/>
            <a:ext cx="7715700" cy="1908600"/>
          </a:xfrm>
          <a:prstGeom prst="rect">
            <a:avLst/>
          </a:prstGeom>
          <a:noFill/>
          <a:ln>
            <a:noFill/>
          </a:ln>
        </p:spPr>
        <p:txBody>
          <a:bodyPr anchorCtr="0" anchor="t" bIns="91425" lIns="91425" spcFirstLastPara="1" rIns="91425" wrap="square" tIns="91425">
            <a:spAutoFit/>
          </a:bodyPr>
          <a:lstStyle/>
          <a:p>
            <a:pPr indent="-406400" lvl="0" marL="457200" rtl="0" algn="l">
              <a:spcBef>
                <a:spcPts val="0"/>
              </a:spcBef>
              <a:spcAft>
                <a:spcPts val="0"/>
              </a:spcAft>
              <a:buClr>
                <a:srgbClr val="A49665"/>
              </a:buClr>
              <a:buSzPts val="2800"/>
              <a:buFont typeface="Calibri"/>
              <a:buChar char="●"/>
            </a:pPr>
            <a:r>
              <a:rPr lang="en-US" sz="2800">
                <a:solidFill>
                  <a:srgbClr val="005035"/>
                </a:solidFill>
                <a:latin typeface="Calibri"/>
                <a:ea typeface="Calibri"/>
                <a:cs typeface="Calibri"/>
                <a:sym typeface="Calibri"/>
              </a:rPr>
              <a:t>FTRs all must net to zero (grey areas)</a:t>
            </a:r>
            <a:endParaRPr sz="2800">
              <a:solidFill>
                <a:srgbClr val="005035"/>
              </a:solidFill>
              <a:latin typeface="Calibri"/>
              <a:ea typeface="Calibri"/>
              <a:cs typeface="Calibri"/>
              <a:sym typeface="Calibri"/>
            </a:endParaRPr>
          </a:p>
          <a:p>
            <a:pPr indent="-406400" lvl="1" marL="914400" rtl="0" algn="l">
              <a:spcBef>
                <a:spcPts val="0"/>
              </a:spcBef>
              <a:spcAft>
                <a:spcPts val="0"/>
              </a:spcAft>
              <a:buClr>
                <a:srgbClr val="A49665"/>
              </a:buClr>
              <a:buSzPts val="2800"/>
              <a:buFont typeface="Calibri"/>
              <a:buChar char="○"/>
            </a:pPr>
            <a:r>
              <a:rPr lang="en-US" sz="2800">
                <a:solidFill>
                  <a:srgbClr val="005035"/>
                </a:solidFill>
                <a:latin typeface="Calibri"/>
                <a:ea typeface="Calibri"/>
                <a:cs typeface="Calibri"/>
                <a:sym typeface="Calibri"/>
              </a:rPr>
              <a:t>Revenues reflect as credits </a:t>
            </a:r>
            <a:r>
              <a:rPr i="1" lang="en-US" sz="2800">
                <a:solidFill>
                  <a:srgbClr val="005035"/>
                </a:solidFill>
                <a:latin typeface="Calibri"/>
                <a:ea typeface="Calibri"/>
                <a:cs typeface="Calibri"/>
                <a:sym typeface="Calibri"/>
              </a:rPr>
              <a:t>(neg. numbers)</a:t>
            </a:r>
            <a:endParaRPr i="1" sz="2800">
              <a:solidFill>
                <a:srgbClr val="005035"/>
              </a:solidFill>
              <a:latin typeface="Calibri"/>
              <a:ea typeface="Calibri"/>
              <a:cs typeface="Calibri"/>
              <a:sym typeface="Calibri"/>
            </a:endParaRPr>
          </a:p>
          <a:p>
            <a:pPr indent="-387350" lvl="1" marL="914400" rtl="0" algn="l">
              <a:spcBef>
                <a:spcPts val="0"/>
              </a:spcBef>
              <a:spcAft>
                <a:spcPts val="0"/>
              </a:spcAft>
              <a:buClr>
                <a:srgbClr val="A49665"/>
              </a:buClr>
              <a:buSzPts val="2500"/>
              <a:buFont typeface="Calibri"/>
              <a:buChar char="○"/>
            </a:pPr>
            <a:r>
              <a:rPr lang="en-US" sz="2800">
                <a:solidFill>
                  <a:srgbClr val="005035"/>
                </a:solidFill>
                <a:latin typeface="Calibri"/>
                <a:ea typeface="Calibri"/>
                <a:cs typeface="Calibri"/>
                <a:sym typeface="Calibri"/>
              </a:rPr>
              <a:t>Expenses reflect as debits </a:t>
            </a:r>
            <a:r>
              <a:rPr i="1" lang="en-US" sz="2800">
                <a:solidFill>
                  <a:srgbClr val="005035"/>
                </a:solidFill>
                <a:latin typeface="Calibri"/>
                <a:ea typeface="Calibri"/>
                <a:cs typeface="Calibri"/>
                <a:sym typeface="Calibri"/>
              </a:rPr>
              <a:t>(pos. numbers)</a:t>
            </a:r>
            <a:endParaRPr i="1" sz="2800">
              <a:solidFill>
                <a:srgbClr val="005035"/>
              </a:solidFill>
              <a:latin typeface="Calibri"/>
              <a:ea typeface="Calibri"/>
              <a:cs typeface="Calibri"/>
              <a:sym typeface="Calibri"/>
            </a:endParaRPr>
          </a:p>
          <a:p>
            <a:pPr indent="-406400" lvl="1" marL="914400" rtl="0" algn="l">
              <a:spcBef>
                <a:spcPts val="0"/>
              </a:spcBef>
              <a:spcAft>
                <a:spcPts val="0"/>
              </a:spcAft>
              <a:buClr>
                <a:srgbClr val="A49665"/>
              </a:buClr>
              <a:buSzPts val="2800"/>
              <a:buFont typeface="Calibri"/>
              <a:buChar char="○"/>
            </a:pPr>
            <a:r>
              <a:rPr lang="en-US" sz="2800">
                <a:solidFill>
                  <a:srgbClr val="005035"/>
                </a:solidFill>
                <a:latin typeface="Calibri"/>
                <a:ea typeface="Calibri"/>
                <a:cs typeface="Calibri"/>
                <a:sym typeface="Calibri"/>
              </a:rPr>
              <a:t>970102 can be either as it acts as an offset</a:t>
            </a:r>
            <a:endParaRPr sz="2800">
              <a:solidFill>
                <a:srgbClr val="005035"/>
              </a:solidFill>
              <a:latin typeface="Calibri"/>
              <a:ea typeface="Calibri"/>
              <a:cs typeface="Calibri"/>
              <a:sym typeface="Calibri"/>
            </a:endParaRPr>
          </a:p>
        </p:txBody>
      </p:sp>
      <p:sp>
        <p:nvSpPr>
          <p:cNvPr id="162" name="Google Shape;162;p22"/>
          <p:cNvSpPr txBox="1"/>
          <p:nvPr/>
        </p:nvSpPr>
        <p:spPr>
          <a:xfrm>
            <a:off x="164775" y="1210325"/>
            <a:ext cx="27246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700">
                <a:solidFill>
                  <a:srgbClr val="A49665"/>
                </a:solidFill>
              </a:rPr>
              <a:t>GENERAL MODEL</a:t>
            </a:r>
            <a:endParaRPr b="1" sz="1700">
              <a:solidFill>
                <a:srgbClr val="A49665"/>
              </a:solidFill>
            </a:endParaRPr>
          </a:p>
        </p:txBody>
      </p:sp>
      <p:sp>
        <p:nvSpPr>
          <p:cNvPr id="163" name="Google Shape;163;p22"/>
          <p:cNvSpPr txBox="1"/>
          <p:nvPr/>
        </p:nvSpPr>
        <p:spPr>
          <a:xfrm>
            <a:off x="4787025" y="933650"/>
            <a:ext cx="6773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pic>
        <p:nvPicPr>
          <p:cNvPr id="164" name="Google Shape;164;p22"/>
          <p:cNvPicPr preferRelativeResize="0"/>
          <p:nvPr/>
        </p:nvPicPr>
        <p:blipFill>
          <a:blip r:embed="rId4">
            <a:alphaModFix/>
          </a:blip>
          <a:stretch>
            <a:fillRect/>
          </a:stretch>
        </p:blipFill>
        <p:spPr>
          <a:xfrm>
            <a:off x="164775" y="1742400"/>
            <a:ext cx="2819400" cy="2181225"/>
          </a:xfrm>
          <a:prstGeom prst="rect">
            <a:avLst/>
          </a:prstGeom>
          <a:noFill/>
          <a:ln>
            <a:noFill/>
          </a:ln>
        </p:spPr>
      </p:pic>
      <p:sp>
        <p:nvSpPr>
          <p:cNvPr id="165" name="Google Shape;165;p22"/>
          <p:cNvSpPr txBox="1"/>
          <p:nvPr/>
        </p:nvSpPr>
        <p:spPr>
          <a:xfrm>
            <a:off x="844575" y="4644350"/>
            <a:ext cx="10310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a:solidFill>
                  <a:srgbClr val="005035"/>
                </a:solidFill>
                <a:latin typeface="Calibri"/>
                <a:ea typeface="Calibri"/>
                <a:cs typeface="Calibri"/>
                <a:sym typeface="Calibri"/>
              </a:rPr>
              <a:t>Let’s look at some scenarios applied to this model….</a:t>
            </a:r>
            <a:endParaRPr sz="2800">
              <a:solidFill>
                <a:srgbClr val="005035"/>
              </a:solidFill>
              <a:latin typeface="Calibri"/>
              <a:ea typeface="Calibri"/>
              <a:cs typeface="Calibri"/>
              <a:sym typeface="Calibri"/>
            </a:endParaRPr>
          </a:p>
        </p:txBody>
      </p:sp>
      <p:sp>
        <p:nvSpPr>
          <p:cNvPr id="166" name="Google Shape;166;p22"/>
          <p:cNvSpPr/>
          <p:nvPr/>
        </p:nvSpPr>
        <p:spPr>
          <a:xfrm>
            <a:off x="0" y="59427"/>
            <a:ext cx="3388200" cy="891900"/>
          </a:xfrm>
          <a:prstGeom prst="chevron">
            <a:avLst>
              <a:gd fmla="val 50000" name="adj"/>
            </a:avLst>
          </a:prstGeom>
          <a:solidFill>
            <a:srgbClr val="A4966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1900">
                <a:solidFill>
                  <a:srgbClr val="FFFFFF"/>
                </a:solidFill>
                <a:latin typeface="Roboto"/>
                <a:ea typeface="Roboto"/>
                <a:cs typeface="Roboto"/>
                <a:sym typeface="Roboto"/>
              </a:rPr>
              <a:t>New Account</a:t>
            </a:r>
            <a:endParaRPr b="1" sz="1900">
              <a:solidFill>
                <a:srgbClr val="FFFFFF"/>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0" name="Shape 170"/>
        <p:cNvGrpSpPr/>
        <p:nvPr/>
      </p:nvGrpSpPr>
      <p:grpSpPr>
        <a:xfrm>
          <a:off x="0" y="0"/>
          <a:ext cx="0" cy="0"/>
          <a:chOff x="0" y="0"/>
          <a:chExt cx="0" cy="0"/>
        </a:xfrm>
      </p:grpSpPr>
      <p:sp>
        <p:nvSpPr>
          <p:cNvPr id="171" name="Google Shape;171;p23"/>
          <p:cNvSpPr txBox="1"/>
          <p:nvPr/>
        </p:nvSpPr>
        <p:spPr>
          <a:xfrm>
            <a:off x="212175" y="59425"/>
            <a:ext cx="116364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600">
                <a:solidFill>
                  <a:srgbClr val="005035"/>
                </a:solidFill>
                <a:latin typeface="Calibri"/>
                <a:ea typeface="Calibri"/>
                <a:cs typeface="Calibri"/>
                <a:sym typeface="Calibri"/>
              </a:rPr>
              <a:t>           </a:t>
            </a:r>
            <a:r>
              <a:rPr b="1" lang="en-US" sz="3600">
                <a:solidFill>
                  <a:srgbClr val="005035"/>
                </a:solidFill>
                <a:latin typeface="Calibri"/>
                <a:ea typeface="Calibri"/>
                <a:cs typeface="Calibri"/>
                <a:sym typeface="Calibri"/>
              </a:rPr>
              <a:t>Visualizing Use of New Account</a:t>
            </a:r>
            <a:endParaRPr b="1" sz="3600">
              <a:solidFill>
                <a:srgbClr val="005035"/>
              </a:solidFill>
              <a:latin typeface="Calibri"/>
              <a:ea typeface="Calibri"/>
              <a:cs typeface="Calibri"/>
              <a:sym typeface="Calibri"/>
            </a:endParaRPr>
          </a:p>
        </p:txBody>
      </p:sp>
      <p:sp>
        <p:nvSpPr>
          <p:cNvPr id="172" name="Google Shape;172;p23"/>
          <p:cNvSpPr txBox="1"/>
          <p:nvPr/>
        </p:nvSpPr>
        <p:spPr>
          <a:xfrm>
            <a:off x="5279175" y="1309413"/>
            <a:ext cx="6569400" cy="1477500"/>
          </a:xfrm>
          <a:prstGeom prst="rect">
            <a:avLst/>
          </a:prstGeom>
          <a:noFill/>
          <a:ln>
            <a:noFill/>
          </a:ln>
        </p:spPr>
        <p:txBody>
          <a:bodyPr anchorCtr="0" anchor="t" bIns="91425" lIns="91425" spcFirstLastPara="1" rIns="91425" wrap="square" tIns="91425">
            <a:spAutoFit/>
          </a:bodyPr>
          <a:lstStyle/>
          <a:p>
            <a:pPr indent="-406400" lvl="0" marL="457200" rtl="0" algn="l">
              <a:spcBef>
                <a:spcPts val="0"/>
              </a:spcBef>
              <a:spcAft>
                <a:spcPts val="0"/>
              </a:spcAft>
              <a:buClr>
                <a:srgbClr val="A49665"/>
              </a:buClr>
              <a:buSzPts val="2800"/>
              <a:buFont typeface="Calibri"/>
              <a:buChar char="●"/>
            </a:pPr>
            <a:r>
              <a:rPr lang="en-US" sz="2800">
                <a:solidFill>
                  <a:srgbClr val="005035"/>
                </a:solidFill>
                <a:latin typeface="Calibri"/>
                <a:ea typeface="Calibri"/>
                <a:cs typeface="Calibri"/>
                <a:sym typeface="Calibri"/>
              </a:rPr>
              <a:t>Expenses are covered by annual revenue</a:t>
            </a:r>
            <a:endParaRPr sz="2800">
              <a:solidFill>
                <a:srgbClr val="005035"/>
              </a:solidFill>
              <a:latin typeface="Calibri"/>
              <a:ea typeface="Calibri"/>
              <a:cs typeface="Calibri"/>
              <a:sym typeface="Calibri"/>
            </a:endParaRPr>
          </a:p>
          <a:p>
            <a:pPr indent="-406400" lvl="0" marL="457200" rtl="0" algn="l">
              <a:spcBef>
                <a:spcPts val="0"/>
              </a:spcBef>
              <a:spcAft>
                <a:spcPts val="0"/>
              </a:spcAft>
              <a:buClr>
                <a:srgbClr val="A49665"/>
              </a:buClr>
              <a:buSzPts val="2800"/>
              <a:buFont typeface="Calibri"/>
              <a:buChar char="●"/>
            </a:pPr>
            <a:r>
              <a:rPr lang="en-US" sz="2800">
                <a:solidFill>
                  <a:srgbClr val="005035"/>
                </a:solidFill>
                <a:latin typeface="Calibri"/>
                <a:ea typeface="Calibri"/>
                <a:cs typeface="Calibri"/>
                <a:sym typeface="Calibri"/>
              </a:rPr>
              <a:t>Not touching </a:t>
            </a:r>
            <a:r>
              <a:rPr lang="en-US" sz="2800">
                <a:solidFill>
                  <a:srgbClr val="005035"/>
                </a:solidFill>
                <a:latin typeface="Calibri"/>
                <a:ea typeface="Calibri"/>
                <a:cs typeface="Calibri"/>
                <a:sym typeface="Calibri"/>
              </a:rPr>
              <a:t>beginning balance</a:t>
            </a:r>
            <a:endParaRPr sz="2800">
              <a:solidFill>
                <a:srgbClr val="005035"/>
              </a:solidFill>
              <a:latin typeface="Calibri"/>
              <a:ea typeface="Calibri"/>
              <a:cs typeface="Calibri"/>
              <a:sym typeface="Calibri"/>
            </a:endParaRPr>
          </a:p>
          <a:p>
            <a:pPr indent="-406400" lvl="0" marL="457200" rtl="0" algn="l">
              <a:spcBef>
                <a:spcPts val="0"/>
              </a:spcBef>
              <a:spcAft>
                <a:spcPts val="0"/>
              </a:spcAft>
              <a:buClr>
                <a:srgbClr val="A49665"/>
              </a:buClr>
              <a:buSzPts val="2800"/>
              <a:buFont typeface="Calibri"/>
              <a:buChar char="●"/>
            </a:pPr>
            <a:r>
              <a:rPr lang="en-US" sz="2800">
                <a:solidFill>
                  <a:srgbClr val="005035"/>
                </a:solidFill>
                <a:latin typeface="Calibri"/>
                <a:ea typeface="Calibri"/>
                <a:cs typeface="Calibri"/>
                <a:sym typeface="Calibri"/>
              </a:rPr>
              <a:t>970102 is not used</a:t>
            </a:r>
            <a:endParaRPr sz="2800">
              <a:solidFill>
                <a:srgbClr val="005035"/>
              </a:solidFill>
              <a:latin typeface="Calibri"/>
              <a:ea typeface="Calibri"/>
              <a:cs typeface="Calibri"/>
              <a:sym typeface="Calibri"/>
            </a:endParaRPr>
          </a:p>
        </p:txBody>
      </p:sp>
      <p:sp>
        <p:nvSpPr>
          <p:cNvPr id="173" name="Google Shape;173;p23"/>
          <p:cNvSpPr txBox="1"/>
          <p:nvPr/>
        </p:nvSpPr>
        <p:spPr>
          <a:xfrm>
            <a:off x="212175" y="1000813"/>
            <a:ext cx="53397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700">
                <a:solidFill>
                  <a:srgbClr val="A49665"/>
                </a:solidFill>
              </a:rPr>
              <a:t>SCENARIO 1: Spending All Annual Revenue</a:t>
            </a:r>
            <a:endParaRPr b="1" sz="1700">
              <a:solidFill>
                <a:srgbClr val="A49665"/>
              </a:solidFill>
            </a:endParaRPr>
          </a:p>
        </p:txBody>
      </p:sp>
      <p:sp>
        <p:nvSpPr>
          <p:cNvPr id="174" name="Google Shape;174;p23"/>
          <p:cNvSpPr txBox="1"/>
          <p:nvPr/>
        </p:nvSpPr>
        <p:spPr>
          <a:xfrm>
            <a:off x="0" y="4150375"/>
            <a:ext cx="6569400" cy="1908600"/>
          </a:xfrm>
          <a:prstGeom prst="rect">
            <a:avLst/>
          </a:prstGeom>
          <a:noFill/>
          <a:ln>
            <a:noFill/>
          </a:ln>
        </p:spPr>
        <p:txBody>
          <a:bodyPr anchorCtr="0" anchor="t" bIns="91425" lIns="91425" spcFirstLastPara="1" rIns="91425" wrap="square" tIns="91425">
            <a:spAutoFit/>
          </a:bodyPr>
          <a:lstStyle/>
          <a:p>
            <a:pPr indent="-406400" lvl="0" marL="457200" rtl="0" algn="l">
              <a:spcBef>
                <a:spcPts val="0"/>
              </a:spcBef>
              <a:spcAft>
                <a:spcPts val="0"/>
              </a:spcAft>
              <a:buClr>
                <a:srgbClr val="A49665"/>
              </a:buClr>
              <a:buSzPts val="2800"/>
              <a:buFont typeface="Calibri"/>
              <a:buChar char="●"/>
            </a:pPr>
            <a:r>
              <a:rPr lang="en-US" sz="2800">
                <a:solidFill>
                  <a:srgbClr val="005035"/>
                </a:solidFill>
                <a:latin typeface="Calibri"/>
                <a:ea typeface="Calibri"/>
                <a:cs typeface="Calibri"/>
                <a:sym typeface="Calibri"/>
              </a:rPr>
              <a:t>Expenses are not covered by annual revenue</a:t>
            </a:r>
            <a:endParaRPr sz="2800">
              <a:solidFill>
                <a:srgbClr val="005035"/>
              </a:solidFill>
              <a:latin typeface="Calibri"/>
              <a:ea typeface="Calibri"/>
              <a:cs typeface="Calibri"/>
              <a:sym typeface="Calibri"/>
            </a:endParaRPr>
          </a:p>
          <a:p>
            <a:pPr indent="-406400" lvl="0" marL="457200" rtl="0" algn="l">
              <a:spcBef>
                <a:spcPts val="0"/>
              </a:spcBef>
              <a:spcAft>
                <a:spcPts val="0"/>
              </a:spcAft>
              <a:buClr>
                <a:srgbClr val="A49665"/>
              </a:buClr>
              <a:buSzPts val="2800"/>
              <a:buFont typeface="Calibri"/>
              <a:buChar char="●"/>
            </a:pPr>
            <a:r>
              <a:rPr lang="en-US" sz="2800">
                <a:solidFill>
                  <a:srgbClr val="005035"/>
                </a:solidFill>
                <a:latin typeface="Calibri"/>
                <a:ea typeface="Calibri"/>
                <a:cs typeface="Calibri"/>
                <a:sym typeface="Calibri"/>
              </a:rPr>
              <a:t>Spending all of beginning balance</a:t>
            </a:r>
            <a:endParaRPr sz="2800">
              <a:solidFill>
                <a:srgbClr val="005035"/>
              </a:solidFill>
              <a:latin typeface="Calibri"/>
              <a:ea typeface="Calibri"/>
              <a:cs typeface="Calibri"/>
              <a:sym typeface="Calibri"/>
            </a:endParaRPr>
          </a:p>
          <a:p>
            <a:pPr indent="-406400" lvl="0" marL="457200" rtl="0" algn="l">
              <a:spcBef>
                <a:spcPts val="0"/>
              </a:spcBef>
              <a:spcAft>
                <a:spcPts val="0"/>
              </a:spcAft>
              <a:buClr>
                <a:srgbClr val="A49665"/>
              </a:buClr>
              <a:buSzPts val="2800"/>
              <a:buFont typeface="Calibri"/>
              <a:buChar char="●"/>
            </a:pPr>
            <a:r>
              <a:rPr lang="en-US" sz="2800">
                <a:solidFill>
                  <a:srgbClr val="005035"/>
                </a:solidFill>
                <a:latin typeface="Calibri"/>
                <a:ea typeface="Calibri"/>
                <a:cs typeface="Calibri"/>
                <a:sym typeface="Calibri"/>
              </a:rPr>
              <a:t>970102 reflects full balance being spent</a:t>
            </a:r>
            <a:endParaRPr sz="2800">
              <a:solidFill>
                <a:srgbClr val="005035"/>
              </a:solidFill>
              <a:latin typeface="Calibri"/>
              <a:ea typeface="Calibri"/>
              <a:cs typeface="Calibri"/>
              <a:sym typeface="Calibri"/>
            </a:endParaRPr>
          </a:p>
        </p:txBody>
      </p:sp>
      <p:sp>
        <p:nvSpPr>
          <p:cNvPr id="175" name="Google Shape;175;p23"/>
          <p:cNvSpPr txBox="1"/>
          <p:nvPr/>
        </p:nvSpPr>
        <p:spPr>
          <a:xfrm>
            <a:off x="6680925" y="3577750"/>
            <a:ext cx="52611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700">
                <a:solidFill>
                  <a:srgbClr val="A49665"/>
                </a:solidFill>
              </a:rPr>
              <a:t>SCENARIO 2: Spending All of Fund Balance</a:t>
            </a:r>
            <a:endParaRPr b="1" sz="1700">
              <a:solidFill>
                <a:srgbClr val="A49665"/>
              </a:solidFill>
            </a:endParaRPr>
          </a:p>
        </p:txBody>
      </p:sp>
      <p:pic>
        <p:nvPicPr>
          <p:cNvPr id="176" name="Google Shape;176;p23"/>
          <p:cNvPicPr preferRelativeResize="0"/>
          <p:nvPr/>
        </p:nvPicPr>
        <p:blipFill>
          <a:blip r:embed="rId4">
            <a:alphaModFix/>
          </a:blip>
          <a:stretch>
            <a:fillRect/>
          </a:stretch>
        </p:blipFill>
        <p:spPr>
          <a:xfrm>
            <a:off x="1111425" y="1421825"/>
            <a:ext cx="2838450" cy="2105025"/>
          </a:xfrm>
          <a:prstGeom prst="rect">
            <a:avLst/>
          </a:prstGeom>
          <a:noFill/>
          <a:ln>
            <a:noFill/>
          </a:ln>
        </p:spPr>
      </p:pic>
      <p:pic>
        <p:nvPicPr>
          <p:cNvPr id="177" name="Google Shape;177;p23"/>
          <p:cNvPicPr preferRelativeResize="0"/>
          <p:nvPr/>
        </p:nvPicPr>
        <p:blipFill>
          <a:blip r:embed="rId5">
            <a:alphaModFix/>
          </a:blip>
          <a:stretch>
            <a:fillRect/>
          </a:stretch>
        </p:blipFill>
        <p:spPr>
          <a:xfrm>
            <a:off x="8051550" y="3927775"/>
            <a:ext cx="2781300" cy="2190750"/>
          </a:xfrm>
          <a:prstGeom prst="rect">
            <a:avLst/>
          </a:prstGeom>
          <a:noFill/>
          <a:ln>
            <a:noFill/>
          </a:ln>
        </p:spPr>
      </p:pic>
      <p:sp>
        <p:nvSpPr>
          <p:cNvPr id="178" name="Google Shape;178;p23"/>
          <p:cNvSpPr/>
          <p:nvPr/>
        </p:nvSpPr>
        <p:spPr>
          <a:xfrm>
            <a:off x="53600" y="2"/>
            <a:ext cx="3388200" cy="891900"/>
          </a:xfrm>
          <a:prstGeom prst="chevron">
            <a:avLst>
              <a:gd fmla="val 50000" name="adj"/>
            </a:avLst>
          </a:prstGeom>
          <a:solidFill>
            <a:srgbClr val="A4966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1900">
                <a:solidFill>
                  <a:srgbClr val="FFFFFF"/>
                </a:solidFill>
                <a:latin typeface="Roboto"/>
                <a:ea typeface="Roboto"/>
                <a:cs typeface="Roboto"/>
                <a:sym typeface="Roboto"/>
              </a:rPr>
              <a:t>New Account</a:t>
            </a:r>
            <a:endParaRPr b="1" sz="1900">
              <a:solidFill>
                <a:srgbClr val="FFFFFF"/>
              </a:solidFill>
              <a:latin typeface="Roboto"/>
              <a:ea typeface="Roboto"/>
              <a:cs typeface="Roboto"/>
              <a:sym typeface="Roboto"/>
            </a:endParaRPr>
          </a:p>
        </p:txBody>
      </p:sp>
      <p:cxnSp>
        <p:nvCxnSpPr>
          <p:cNvPr id="179" name="Google Shape;179;p23"/>
          <p:cNvCxnSpPr/>
          <p:nvPr/>
        </p:nvCxnSpPr>
        <p:spPr>
          <a:xfrm flipH="1" rot="10800000">
            <a:off x="118725" y="3552950"/>
            <a:ext cx="11862000" cy="5700"/>
          </a:xfrm>
          <a:prstGeom prst="straightConnector1">
            <a:avLst/>
          </a:prstGeom>
          <a:noFill/>
          <a:ln cap="flat" cmpd="sng" w="19050">
            <a:solidFill>
              <a:srgbClr val="005035"/>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3" name="Shape 183"/>
        <p:cNvGrpSpPr/>
        <p:nvPr/>
      </p:nvGrpSpPr>
      <p:grpSpPr>
        <a:xfrm>
          <a:off x="0" y="0"/>
          <a:ext cx="0" cy="0"/>
          <a:chOff x="0" y="0"/>
          <a:chExt cx="0" cy="0"/>
        </a:xfrm>
      </p:grpSpPr>
      <p:sp>
        <p:nvSpPr>
          <p:cNvPr id="184" name="Google Shape;184;p24"/>
          <p:cNvSpPr txBox="1"/>
          <p:nvPr/>
        </p:nvSpPr>
        <p:spPr>
          <a:xfrm>
            <a:off x="212175" y="59425"/>
            <a:ext cx="116364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600">
                <a:solidFill>
                  <a:srgbClr val="005035"/>
                </a:solidFill>
                <a:latin typeface="Calibri"/>
                <a:ea typeface="Calibri"/>
                <a:cs typeface="Calibri"/>
                <a:sym typeface="Calibri"/>
              </a:rPr>
              <a:t>                         </a:t>
            </a:r>
            <a:r>
              <a:rPr b="1" lang="en-US" sz="3600">
                <a:solidFill>
                  <a:srgbClr val="005035"/>
                </a:solidFill>
                <a:latin typeface="Calibri"/>
                <a:ea typeface="Calibri"/>
                <a:cs typeface="Calibri"/>
                <a:sym typeface="Calibri"/>
              </a:rPr>
              <a:t>Visualizing Use of New Account </a:t>
            </a:r>
            <a:r>
              <a:rPr b="1" i="1" lang="en-US" sz="3600">
                <a:solidFill>
                  <a:srgbClr val="005035"/>
                </a:solidFill>
                <a:latin typeface="Calibri"/>
                <a:ea typeface="Calibri"/>
                <a:cs typeface="Calibri"/>
                <a:sym typeface="Calibri"/>
              </a:rPr>
              <a:t>(cont.’d)</a:t>
            </a:r>
            <a:endParaRPr b="1" i="1" sz="3600">
              <a:solidFill>
                <a:srgbClr val="005035"/>
              </a:solidFill>
              <a:latin typeface="Calibri"/>
              <a:ea typeface="Calibri"/>
              <a:cs typeface="Calibri"/>
              <a:sym typeface="Calibri"/>
            </a:endParaRPr>
          </a:p>
        </p:txBody>
      </p:sp>
      <p:sp>
        <p:nvSpPr>
          <p:cNvPr id="185" name="Google Shape;185;p24"/>
          <p:cNvSpPr txBox="1"/>
          <p:nvPr/>
        </p:nvSpPr>
        <p:spPr>
          <a:xfrm>
            <a:off x="5341150" y="1620250"/>
            <a:ext cx="6569400" cy="1908600"/>
          </a:xfrm>
          <a:prstGeom prst="rect">
            <a:avLst/>
          </a:prstGeom>
          <a:noFill/>
          <a:ln>
            <a:noFill/>
          </a:ln>
        </p:spPr>
        <p:txBody>
          <a:bodyPr anchorCtr="0" anchor="t" bIns="91425" lIns="91425" spcFirstLastPara="1" rIns="91425" wrap="square" tIns="91425">
            <a:spAutoFit/>
          </a:bodyPr>
          <a:lstStyle/>
          <a:p>
            <a:pPr indent="-406400" lvl="0" marL="457200" rtl="0" algn="l">
              <a:spcBef>
                <a:spcPts val="0"/>
              </a:spcBef>
              <a:spcAft>
                <a:spcPts val="0"/>
              </a:spcAft>
              <a:buClr>
                <a:srgbClr val="A49665"/>
              </a:buClr>
              <a:buSzPts val="2800"/>
              <a:buFont typeface="Calibri"/>
              <a:buChar char="●"/>
            </a:pPr>
            <a:r>
              <a:rPr lang="en-US" sz="2800">
                <a:solidFill>
                  <a:srgbClr val="005035"/>
                </a:solidFill>
                <a:latin typeface="Calibri"/>
                <a:ea typeface="Calibri"/>
                <a:cs typeface="Calibri"/>
                <a:sym typeface="Calibri"/>
              </a:rPr>
              <a:t>Expenses are covered by less than full annual revenue</a:t>
            </a:r>
            <a:endParaRPr sz="2800">
              <a:solidFill>
                <a:srgbClr val="005035"/>
              </a:solidFill>
              <a:latin typeface="Calibri"/>
              <a:ea typeface="Calibri"/>
              <a:cs typeface="Calibri"/>
              <a:sym typeface="Calibri"/>
            </a:endParaRPr>
          </a:p>
          <a:p>
            <a:pPr indent="-406400" lvl="0" marL="457200" rtl="0" algn="l">
              <a:spcBef>
                <a:spcPts val="0"/>
              </a:spcBef>
              <a:spcAft>
                <a:spcPts val="0"/>
              </a:spcAft>
              <a:buClr>
                <a:srgbClr val="A49665"/>
              </a:buClr>
              <a:buSzPts val="2800"/>
              <a:buFont typeface="Calibri"/>
              <a:buChar char="●"/>
            </a:pPr>
            <a:r>
              <a:rPr lang="en-US" sz="2800">
                <a:solidFill>
                  <a:srgbClr val="005035"/>
                </a:solidFill>
                <a:latin typeface="Calibri"/>
                <a:ea typeface="Calibri"/>
                <a:cs typeface="Calibri"/>
                <a:sym typeface="Calibri"/>
              </a:rPr>
              <a:t>Adding to beginning balance</a:t>
            </a:r>
            <a:endParaRPr sz="2800">
              <a:solidFill>
                <a:srgbClr val="005035"/>
              </a:solidFill>
              <a:latin typeface="Calibri"/>
              <a:ea typeface="Calibri"/>
              <a:cs typeface="Calibri"/>
              <a:sym typeface="Calibri"/>
            </a:endParaRPr>
          </a:p>
          <a:p>
            <a:pPr indent="-406400" lvl="0" marL="457200" rtl="0" algn="l">
              <a:spcBef>
                <a:spcPts val="0"/>
              </a:spcBef>
              <a:spcAft>
                <a:spcPts val="0"/>
              </a:spcAft>
              <a:buClr>
                <a:srgbClr val="A49665"/>
              </a:buClr>
              <a:buSzPts val="2800"/>
              <a:buFont typeface="Calibri"/>
              <a:buChar char="●"/>
            </a:pPr>
            <a:r>
              <a:rPr lang="en-US" sz="2800">
                <a:solidFill>
                  <a:srgbClr val="005035"/>
                </a:solidFill>
                <a:latin typeface="Calibri"/>
                <a:ea typeface="Calibri"/>
                <a:cs typeface="Calibri"/>
                <a:sym typeface="Calibri"/>
              </a:rPr>
              <a:t>970102 reflects increase to fund balance</a:t>
            </a:r>
            <a:endParaRPr sz="2800">
              <a:solidFill>
                <a:srgbClr val="005035"/>
              </a:solidFill>
              <a:latin typeface="Calibri"/>
              <a:ea typeface="Calibri"/>
              <a:cs typeface="Calibri"/>
              <a:sym typeface="Calibri"/>
            </a:endParaRPr>
          </a:p>
        </p:txBody>
      </p:sp>
      <p:sp>
        <p:nvSpPr>
          <p:cNvPr id="186" name="Google Shape;186;p24"/>
          <p:cNvSpPr txBox="1"/>
          <p:nvPr/>
        </p:nvSpPr>
        <p:spPr>
          <a:xfrm>
            <a:off x="212175" y="1117075"/>
            <a:ext cx="42585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700">
                <a:solidFill>
                  <a:srgbClr val="A49665"/>
                </a:solidFill>
              </a:rPr>
              <a:t>SCENARIO 3: Adding to Fund Balance </a:t>
            </a:r>
            <a:endParaRPr b="1" sz="1700">
              <a:solidFill>
                <a:srgbClr val="A49665"/>
              </a:solidFill>
            </a:endParaRPr>
          </a:p>
        </p:txBody>
      </p:sp>
      <p:sp>
        <p:nvSpPr>
          <p:cNvPr id="187" name="Google Shape;187;p24"/>
          <p:cNvSpPr txBox="1"/>
          <p:nvPr/>
        </p:nvSpPr>
        <p:spPr>
          <a:xfrm>
            <a:off x="64525" y="3904350"/>
            <a:ext cx="6569400" cy="2108700"/>
          </a:xfrm>
          <a:prstGeom prst="rect">
            <a:avLst/>
          </a:prstGeom>
          <a:noFill/>
          <a:ln>
            <a:noFill/>
          </a:ln>
        </p:spPr>
        <p:txBody>
          <a:bodyPr anchorCtr="0" anchor="t" bIns="91425" lIns="91425" spcFirstLastPara="1" rIns="91425" wrap="square" tIns="91425">
            <a:spAutoFit/>
          </a:bodyPr>
          <a:lstStyle/>
          <a:p>
            <a:pPr indent="-387350" lvl="0" marL="457200" rtl="0" algn="l">
              <a:spcBef>
                <a:spcPts val="0"/>
              </a:spcBef>
              <a:spcAft>
                <a:spcPts val="0"/>
              </a:spcAft>
              <a:buClr>
                <a:srgbClr val="A49665"/>
              </a:buClr>
              <a:buSzPts val="2500"/>
              <a:buFont typeface="Calibri"/>
              <a:buChar char="●"/>
            </a:pPr>
            <a:r>
              <a:rPr lang="en-US" sz="2500">
                <a:solidFill>
                  <a:srgbClr val="005035"/>
                </a:solidFill>
                <a:latin typeface="Calibri"/>
                <a:ea typeface="Calibri"/>
                <a:cs typeface="Calibri"/>
                <a:sym typeface="Calibri"/>
              </a:rPr>
              <a:t>Expenses are not covered by annual revenue and </a:t>
            </a:r>
            <a:r>
              <a:rPr lang="en-US" sz="2500">
                <a:solidFill>
                  <a:srgbClr val="005035"/>
                </a:solidFill>
                <a:latin typeface="Calibri"/>
                <a:ea typeface="Calibri"/>
                <a:cs typeface="Calibri"/>
                <a:sym typeface="Calibri"/>
              </a:rPr>
              <a:t>beginning balance combined</a:t>
            </a:r>
            <a:endParaRPr sz="2500">
              <a:solidFill>
                <a:srgbClr val="005035"/>
              </a:solidFill>
              <a:latin typeface="Calibri"/>
              <a:ea typeface="Calibri"/>
              <a:cs typeface="Calibri"/>
              <a:sym typeface="Calibri"/>
            </a:endParaRPr>
          </a:p>
          <a:p>
            <a:pPr indent="-387350" lvl="0" marL="457200" rtl="0" algn="l">
              <a:spcBef>
                <a:spcPts val="0"/>
              </a:spcBef>
              <a:spcAft>
                <a:spcPts val="0"/>
              </a:spcAft>
              <a:buClr>
                <a:srgbClr val="A49665"/>
              </a:buClr>
              <a:buSzPts val="2500"/>
              <a:buFont typeface="Calibri"/>
              <a:buChar char="●"/>
            </a:pPr>
            <a:r>
              <a:rPr lang="en-US" sz="2500">
                <a:solidFill>
                  <a:srgbClr val="005035"/>
                </a:solidFill>
                <a:latin typeface="Calibri"/>
                <a:ea typeface="Calibri"/>
                <a:cs typeface="Calibri"/>
                <a:sym typeface="Calibri"/>
              </a:rPr>
              <a:t>970102 reflects what would be needed to cover expenses</a:t>
            </a:r>
            <a:endParaRPr sz="2500">
              <a:solidFill>
                <a:srgbClr val="005035"/>
              </a:solidFill>
              <a:latin typeface="Calibri"/>
              <a:ea typeface="Calibri"/>
              <a:cs typeface="Calibri"/>
              <a:sym typeface="Calibri"/>
            </a:endParaRPr>
          </a:p>
          <a:p>
            <a:pPr indent="-387350" lvl="0" marL="457200" rtl="0" algn="l">
              <a:spcBef>
                <a:spcPts val="0"/>
              </a:spcBef>
              <a:spcAft>
                <a:spcPts val="0"/>
              </a:spcAft>
              <a:buClr>
                <a:srgbClr val="A49665"/>
              </a:buClr>
              <a:buSzPts val="2500"/>
              <a:buFont typeface="Calibri"/>
              <a:buChar char="●"/>
            </a:pPr>
            <a:r>
              <a:rPr lang="en-US" sz="2500">
                <a:solidFill>
                  <a:srgbClr val="005035"/>
                </a:solidFill>
                <a:latin typeface="Calibri"/>
                <a:ea typeface="Calibri"/>
                <a:cs typeface="Calibri"/>
                <a:sym typeface="Calibri"/>
              </a:rPr>
              <a:t>Would leave fund in deficit</a:t>
            </a:r>
            <a:endParaRPr sz="2500">
              <a:solidFill>
                <a:srgbClr val="005035"/>
              </a:solidFill>
              <a:latin typeface="Calibri"/>
              <a:ea typeface="Calibri"/>
              <a:cs typeface="Calibri"/>
              <a:sym typeface="Calibri"/>
            </a:endParaRPr>
          </a:p>
        </p:txBody>
      </p:sp>
      <p:sp>
        <p:nvSpPr>
          <p:cNvPr id="188" name="Google Shape;188;p24"/>
          <p:cNvSpPr txBox="1"/>
          <p:nvPr/>
        </p:nvSpPr>
        <p:spPr>
          <a:xfrm>
            <a:off x="7454850" y="3653200"/>
            <a:ext cx="46641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700">
                <a:solidFill>
                  <a:srgbClr val="A49665"/>
                </a:solidFill>
              </a:rPr>
              <a:t>SCENARIO 4: UNALLOWABLE</a:t>
            </a:r>
            <a:endParaRPr b="1" sz="1700">
              <a:solidFill>
                <a:srgbClr val="A49665"/>
              </a:solidFill>
            </a:endParaRPr>
          </a:p>
        </p:txBody>
      </p:sp>
      <p:sp>
        <p:nvSpPr>
          <p:cNvPr id="189" name="Google Shape;189;p24"/>
          <p:cNvSpPr txBox="1"/>
          <p:nvPr/>
        </p:nvSpPr>
        <p:spPr>
          <a:xfrm>
            <a:off x="0" y="6250350"/>
            <a:ext cx="11857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US">
                <a:solidFill>
                  <a:schemeClr val="lt1"/>
                </a:solidFill>
              </a:rPr>
              <a:t>You could either move exp off this fund or transfer more </a:t>
            </a:r>
            <a:r>
              <a:rPr b="1" i="1" lang="en-US">
                <a:solidFill>
                  <a:schemeClr val="lt1"/>
                </a:solidFill>
              </a:rPr>
              <a:t>rev</a:t>
            </a:r>
            <a:r>
              <a:rPr b="1" i="1" lang="en-US">
                <a:solidFill>
                  <a:schemeClr val="lt1"/>
                </a:solidFill>
              </a:rPr>
              <a:t> on to cover the ($20k) deficit and then it would be allowable.</a:t>
            </a:r>
            <a:endParaRPr b="1" i="1">
              <a:solidFill>
                <a:schemeClr val="lt1"/>
              </a:solidFill>
            </a:endParaRPr>
          </a:p>
        </p:txBody>
      </p:sp>
      <p:pic>
        <p:nvPicPr>
          <p:cNvPr id="190" name="Google Shape;190;p24"/>
          <p:cNvPicPr preferRelativeResize="0"/>
          <p:nvPr/>
        </p:nvPicPr>
        <p:blipFill>
          <a:blip r:embed="rId4">
            <a:alphaModFix/>
          </a:blip>
          <a:stretch>
            <a:fillRect/>
          </a:stretch>
        </p:blipFill>
        <p:spPr>
          <a:xfrm>
            <a:off x="783950" y="1563463"/>
            <a:ext cx="2597417" cy="2022150"/>
          </a:xfrm>
          <a:prstGeom prst="rect">
            <a:avLst/>
          </a:prstGeom>
          <a:noFill/>
          <a:ln>
            <a:noFill/>
          </a:ln>
        </p:spPr>
      </p:pic>
      <p:pic>
        <p:nvPicPr>
          <p:cNvPr id="191" name="Google Shape;191;p24"/>
          <p:cNvPicPr preferRelativeResize="0"/>
          <p:nvPr/>
        </p:nvPicPr>
        <p:blipFill>
          <a:blip r:embed="rId5">
            <a:alphaModFix/>
          </a:blip>
          <a:stretch>
            <a:fillRect/>
          </a:stretch>
        </p:blipFill>
        <p:spPr>
          <a:xfrm>
            <a:off x="7909325" y="4099600"/>
            <a:ext cx="2597425" cy="1913438"/>
          </a:xfrm>
          <a:prstGeom prst="rect">
            <a:avLst/>
          </a:prstGeom>
          <a:noFill/>
          <a:ln>
            <a:noFill/>
          </a:ln>
        </p:spPr>
      </p:pic>
      <p:cxnSp>
        <p:nvCxnSpPr>
          <p:cNvPr id="192" name="Google Shape;192;p24"/>
          <p:cNvCxnSpPr/>
          <p:nvPr/>
        </p:nvCxnSpPr>
        <p:spPr>
          <a:xfrm flipH="1" rot="10800000">
            <a:off x="99375" y="3673375"/>
            <a:ext cx="11862000" cy="5700"/>
          </a:xfrm>
          <a:prstGeom prst="straightConnector1">
            <a:avLst/>
          </a:prstGeom>
          <a:noFill/>
          <a:ln cap="flat" cmpd="sng" w="19050">
            <a:solidFill>
              <a:srgbClr val="005035"/>
            </a:solidFill>
            <a:prstDash val="solid"/>
            <a:round/>
            <a:headEnd len="med" w="med" type="none"/>
            <a:tailEnd len="med" w="med" type="none"/>
          </a:ln>
        </p:spPr>
      </p:cxnSp>
      <p:sp>
        <p:nvSpPr>
          <p:cNvPr id="193" name="Google Shape;193;p24"/>
          <p:cNvSpPr/>
          <p:nvPr/>
        </p:nvSpPr>
        <p:spPr>
          <a:xfrm>
            <a:off x="53600" y="2"/>
            <a:ext cx="3388200" cy="891900"/>
          </a:xfrm>
          <a:prstGeom prst="chevron">
            <a:avLst>
              <a:gd fmla="val 50000" name="adj"/>
            </a:avLst>
          </a:prstGeom>
          <a:solidFill>
            <a:srgbClr val="A4966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1900">
                <a:solidFill>
                  <a:srgbClr val="FFFFFF"/>
                </a:solidFill>
                <a:latin typeface="Roboto"/>
                <a:ea typeface="Roboto"/>
                <a:cs typeface="Roboto"/>
                <a:sym typeface="Roboto"/>
              </a:rPr>
              <a:t>New Account</a:t>
            </a:r>
            <a:endParaRPr b="1" sz="1900">
              <a:solidFill>
                <a:srgbClr val="FFFFFF"/>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7" name="Shape 197"/>
        <p:cNvGrpSpPr/>
        <p:nvPr/>
      </p:nvGrpSpPr>
      <p:grpSpPr>
        <a:xfrm>
          <a:off x="0" y="0"/>
          <a:ext cx="0" cy="0"/>
          <a:chOff x="0" y="0"/>
          <a:chExt cx="0" cy="0"/>
        </a:xfrm>
      </p:grpSpPr>
      <p:pic>
        <p:nvPicPr>
          <p:cNvPr id="198" name="Google Shape;198;p25"/>
          <p:cNvPicPr preferRelativeResize="0"/>
          <p:nvPr/>
        </p:nvPicPr>
        <p:blipFill>
          <a:blip r:embed="rId4">
            <a:alphaModFix/>
          </a:blip>
          <a:stretch>
            <a:fillRect/>
          </a:stretch>
        </p:blipFill>
        <p:spPr>
          <a:xfrm>
            <a:off x="1282743" y="1370025"/>
            <a:ext cx="9626514" cy="4674425"/>
          </a:xfrm>
          <a:prstGeom prst="rect">
            <a:avLst/>
          </a:prstGeom>
          <a:noFill/>
          <a:ln>
            <a:noFill/>
          </a:ln>
        </p:spPr>
      </p:pic>
      <p:sp>
        <p:nvSpPr>
          <p:cNvPr id="199" name="Google Shape;199;p25"/>
          <p:cNvSpPr/>
          <p:nvPr/>
        </p:nvSpPr>
        <p:spPr>
          <a:xfrm>
            <a:off x="5642300" y="5237475"/>
            <a:ext cx="1001700" cy="441300"/>
          </a:xfrm>
          <a:prstGeom prst="leftArrow">
            <a:avLst>
              <a:gd fmla="val 50000" name="adj1"/>
              <a:gd fmla="val 50000" name="adj2"/>
            </a:avLst>
          </a:prstGeom>
          <a:solidFill>
            <a:srgbClr val="A4966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5"/>
          <p:cNvSpPr/>
          <p:nvPr/>
        </p:nvSpPr>
        <p:spPr>
          <a:xfrm>
            <a:off x="5642300" y="4669175"/>
            <a:ext cx="1001700" cy="441300"/>
          </a:xfrm>
          <a:prstGeom prst="leftArrow">
            <a:avLst>
              <a:gd fmla="val 50000" name="adj1"/>
              <a:gd fmla="val 50000" name="adj2"/>
            </a:avLst>
          </a:prstGeom>
          <a:solidFill>
            <a:srgbClr val="A4966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1" name="Google Shape;201;p25"/>
          <p:cNvPicPr preferRelativeResize="0"/>
          <p:nvPr/>
        </p:nvPicPr>
        <p:blipFill>
          <a:blip r:embed="rId5">
            <a:alphaModFix/>
          </a:blip>
          <a:stretch>
            <a:fillRect/>
          </a:stretch>
        </p:blipFill>
        <p:spPr>
          <a:xfrm>
            <a:off x="28113" y="-51650"/>
            <a:ext cx="12135774" cy="1421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99"/>
                                        </p:tgtEl>
                                        <p:attrNameLst>
                                          <p:attrName>style.visibility</p:attrName>
                                        </p:attrNameLst>
                                      </p:cBhvr>
                                      <p:to>
                                        <p:strVal val="visible"/>
                                      </p:to>
                                    </p:set>
                                    <p:anim calcmode="lin" valueType="num">
                                      <p:cBhvr additive="base">
                                        <p:cTn dur="1000"/>
                                        <p:tgtEl>
                                          <p:spTgt spid="19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1000"/>
                                        <p:tgtEl>
                                          <p:spTgt spid="2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5" name="Shape 205"/>
        <p:cNvGrpSpPr/>
        <p:nvPr/>
      </p:nvGrpSpPr>
      <p:grpSpPr>
        <a:xfrm>
          <a:off x="0" y="0"/>
          <a:ext cx="0" cy="0"/>
          <a:chOff x="0" y="0"/>
          <a:chExt cx="0" cy="0"/>
        </a:xfrm>
      </p:grpSpPr>
      <p:sp>
        <p:nvSpPr>
          <p:cNvPr id="206" name="Google Shape;206;p26"/>
          <p:cNvSpPr txBox="1"/>
          <p:nvPr/>
        </p:nvSpPr>
        <p:spPr>
          <a:xfrm>
            <a:off x="310750" y="1590250"/>
            <a:ext cx="1149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207" name="Google Shape;207;p26"/>
          <p:cNvSpPr txBox="1"/>
          <p:nvPr/>
        </p:nvSpPr>
        <p:spPr>
          <a:xfrm>
            <a:off x="212175" y="59425"/>
            <a:ext cx="116364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600">
                <a:solidFill>
                  <a:srgbClr val="005035"/>
                </a:solidFill>
                <a:latin typeface="Calibri"/>
                <a:ea typeface="Calibri"/>
                <a:cs typeface="Calibri"/>
                <a:sym typeface="Calibri"/>
              </a:rPr>
              <a:t>970102 “Calculator”</a:t>
            </a:r>
            <a:endParaRPr b="1" i="1" sz="3600">
              <a:solidFill>
                <a:srgbClr val="005035"/>
              </a:solidFill>
              <a:latin typeface="Calibri"/>
              <a:ea typeface="Calibri"/>
              <a:cs typeface="Calibri"/>
              <a:sym typeface="Calibri"/>
            </a:endParaRPr>
          </a:p>
        </p:txBody>
      </p:sp>
      <p:pic>
        <p:nvPicPr>
          <p:cNvPr id="208" name="Google Shape;208;p26"/>
          <p:cNvPicPr preferRelativeResize="0"/>
          <p:nvPr/>
        </p:nvPicPr>
        <p:blipFill>
          <a:blip r:embed="rId4">
            <a:alphaModFix/>
          </a:blip>
          <a:stretch>
            <a:fillRect/>
          </a:stretch>
        </p:blipFill>
        <p:spPr>
          <a:xfrm>
            <a:off x="906900" y="982950"/>
            <a:ext cx="10010775" cy="3219450"/>
          </a:xfrm>
          <a:prstGeom prst="rect">
            <a:avLst/>
          </a:prstGeom>
          <a:noFill/>
          <a:ln>
            <a:noFill/>
          </a:ln>
        </p:spPr>
      </p:pic>
      <p:sp>
        <p:nvSpPr>
          <p:cNvPr id="209" name="Google Shape;209;p26"/>
          <p:cNvSpPr txBox="1"/>
          <p:nvPr/>
        </p:nvSpPr>
        <p:spPr>
          <a:xfrm>
            <a:off x="743225" y="4200375"/>
            <a:ext cx="10821900" cy="1739400"/>
          </a:xfrm>
          <a:prstGeom prst="rect">
            <a:avLst/>
          </a:prstGeom>
          <a:noFill/>
          <a:ln>
            <a:noFill/>
          </a:ln>
        </p:spPr>
        <p:txBody>
          <a:bodyPr anchorCtr="0" anchor="t" bIns="91425" lIns="91425" spcFirstLastPara="1" rIns="91425" wrap="square" tIns="91425">
            <a:spAutoFit/>
          </a:bodyPr>
          <a:lstStyle/>
          <a:p>
            <a:pPr indent="-406400" lvl="0" marL="457200" rtl="0" algn="l">
              <a:spcBef>
                <a:spcPts val="0"/>
              </a:spcBef>
              <a:spcAft>
                <a:spcPts val="0"/>
              </a:spcAft>
              <a:buClr>
                <a:srgbClr val="A49665"/>
              </a:buClr>
              <a:buSzPts val="2800"/>
              <a:buChar char="●"/>
            </a:pPr>
            <a:r>
              <a:rPr lang="en-US" sz="2800">
                <a:solidFill>
                  <a:srgbClr val="005035"/>
                </a:solidFill>
              </a:rPr>
              <a:t>Can be located on our website: </a:t>
            </a:r>
            <a:r>
              <a:rPr b="1" lang="en-US" sz="2800" u="sng">
                <a:solidFill>
                  <a:srgbClr val="A49665"/>
                </a:solidFill>
                <a:hlinkClick r:id="rId5">
                  <a:extLst>
                    <a:ext uri="{A12FA001-AC4F-418D-AE19-62706E023703}">
                      <ahyp:hlinkClr val="tx"/>
                    </a:ext>
                  </a:extLst>
                </a:hlinkClick>
              </a:rPr>
              <a:t>https://budget.charlotte.edu/</a:t>
            </a:r>
            <a:endParaRPr b="1" sz="2800">
              <a:solidFill>
                <a:srgbClr val="A49665"/>
              </a:solidFill>
            </a:endParaRPr>
          </a:p>
          <a:p>
            <a:pPr indent="-387350" lvl="1" marL="1371600" rtl="0" algn="l">
              <a:spcBef>
                <a:spcPts val="0"/>
              </a:spcBef>
              <a:spcAft>
                <a:spcPts val="0"/>
              </a:spcAft>
              <a:buClr>
                <a:srgbClr val="A49665"/>
              </a:buClr>
              <a:buSzPts val="2500"/>
              <a:buChar char="○"/>
            </a:pPr>
            <a:r>
              <a:rPr lang="en-US" sz="2500">
                <a:solidFill>
                  <a:srgbClr val="005035"/>
                </a:solidFill>
              </a:rPr>
              <a:t>Instructions tab included</a:t>
            </a:r>
            <a:endParaRPr sz="2500">
              <a:solidFill>
                <a:srgbClr val="005035"/>
              </a:solidFill>
            </a:endParaRPr>
          </a:p>
          <a:p>
            <a:pPr indent="-387350" lvl="1" marL="1371600" rtl="0" algn="l">
              <a:spcBef>
                <a:spcPts val="0"/>
              </a:spcBef>
              <a:spcAft>
                <a:spcPts val="0"/>
              </a:spcAft>
              <a:buClr>
                <a:srgbClr val="A49665"/>
              </a:buClr>
              <a:buSzPts val="2500"/>
              <a:buChar char="○"/>
            </a:pPr>
            <a:r>
              <a:rPr lang="en-US" sz="2500">
                <a:solidFill>
                  <a:srgbClr val="005035"/>
                </a:solidFill>
              </a:rPr>
              <a:t>Allows you to model out FTR and its impact to a fund</a:t>
            </a:r>
            <a:endParaRPr sz="2500">
              <a:solidFill>
                <a:srgbClr val="005035"/>
              </a:solidFill>
            </a:endParaRPr>
          </a:p>
          <a:p>
            <a:pPr indent="-374650" lvl="2" marL="1828800" rtl="0" algn="l">
              <a:spcBef>
                <a:spcPts val="0"/>
              </a:spcBef>
              <a:spcAft>
                <a:spcPts val="0"/>
              </a:spcAft>
              <a:buClr>
                <a:srgbClr val="A49665"/>
              </a:buClr>
              <a:buSzPts val="2300"/>
              <a:buChar char="■"/>
            </a:pPr>
            <a:r>
              <a:rPr lang="en-US" sz="2300">
                <a:solidFill>
                  <a:srgbClr val="005035"/>
                </a:solidFill>
              </a:rPr>
              <a:t>Conditional formatting insures it’s allowable</a:t>
            </a:r>
            <a:endParaRPr sz="2300">
              <a:solidFill>
                <a:srgbClr val="005035"/>
              </a:solidFill>
            </a:endParaRPr>
          </a:p>
        </p:txBody>
      </p:sp>
      <p:sp>
        <p:nvSpPr>
          <p:cNvPr id="210" name="Google Shape;210;p26"/>
          <p:cNvSpPr/>
          <p:nvPr/>
        </p:nvSpPr>
        <p:spPr>
          <a:xfrm>
            <a:off x="4" y="-17110"/>
            <a:ext cx="3388200" cy="891900"/>
          </a:xfrm>
          <a:prstGeom prst="chevron">
            <a:avLst>
              <a:gd fmla="val 50000" name="adj"/>
            </a:avLst>
          </a:prstGeom>
          <a:solidFill>
            <a:srgbClr val="00503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1900">
                <a:solidFill>
                  <a:srgbClr val="FFFFFF"/>
                </a:solidFill>
                <a:latin typeface="Roboto"/>
                <a:ea typeface="Roboto"/>
                <a:cs typeface="Roboto"/>
                <a:sym typeface="Roboto"/>
              </a:rPr>
              <a:t>New FTR</a:t>
            </a:r>
            <a:endParaRPr b="1" sz="1900">
              <a:solidFill>
                <a:srgbClr val="FFFFFF"/>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4" name="Shape 214"/>
        <p:cNvGrpSpPr/>
        <p:nvPr/>
      </p:nvGrpSpPr>
      <p:grpSpPr>
        <a:xfrm>
          <a:off x="0" y="0"/>
          <a:ext cx="0" cy="0"/>
          <a:chOff x="0" y="0"/>
          <a:chExt cx="0" cy="0"/>
        </a:xfrm>
      </p:grpSpPr>
      <p:pic>
        <p:nvPicPr>
          <p:cNvPr id="215" name="Google Shape;215;p27"/>
          <p:cNvPicPr preferRelativeResize="0"/>
          <p:nvPr/>
        </p:nvPicPr>
        <p:blipFill>
          <a:blip r:embed="rId4">
            <a:alphaModFix/>
          </a:blip>
          <a:stretch>
            <a:fillRect/>
          </a:stretch>
        </p:blipFill>
        <p:spPr>
          <a:xfrm>
            <a:off x="1010700" y="1990450"/>
            <a:ext cx="10039341" cy="4094075"/>
          </a:xfrm>
          <a:prstGeom prst="rect">
            <a:avLst/>
          </a:prstGeom>
          <a:noFill/>
          <a:ln>
            <a:noFill/>
          </a:ln>
        </p:spPr>
      </p:pic>
      <p:sp>
        <p:nvSpPr>
          <p:cNvPr id="216" name="Google Shape;216;p27"/>
          <p:cNvSpPr txBox="1"/>
          <p:nvPr/>
        </p:nvSpPr>
        <p:spPr>
          <a:xfrm>
            <a:off x="310750" y="1590250"/>
            <a:ext cx="1149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217" name="Google Shape;217;p27"/>
          <p:cNvSpPr txBox="1"/>
          <p:nvPr/>
        </p:nvSpPr>
        <p:spPr>
          <a:xfrm>
            <a:off x="212175" y="59425"/>
            <a:ext cx="116364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600">
                <a:solidFill>
                  <a:srgbClr val="005035"/>
                </a:solidFill>
                <a:latin typeface="Calibri"/>
                <a:ea typeface="Calibri"/>
                <a:cs typeface="Calibri"/>
                <a:sym typeface="Calibri"/>
              </a:rPr>
              <a:t>Using 970102 in New FTR</a:t>
            </a:r>
            <a:endParaRPr b="1" i="1" sz="3600">
              <a:solidFill>
                <a:srgbClr val="005035"/>
              </a:solidFill>
              <a:latin typeface="Calibri"/>
              <a:ea typeface="Calibri"/>
              <a:cs typeface="Calibri"/>
              <a:sym typeface="Calibri"/>
            </a:endParaRPr>
          </a:p>
        </p:txBody>
      </p:sp>
      <p:sp>
        <p:nvSpPr>
          <p:cNvPr id="218" name="Google Shape;218;p27"/>
          <p:cNvSpPr txBox="1"/>
          <p:nvPr/>
        </p:nvSpPr>
        <p:spPr>
          <a:xfrm>
            <a:off x="215800" y="1031650"/>
            <a:ext cx="11687400" cy="1111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US" sz="2800">
                <a:solidFill>
                  <a:srgbClr val="005035"/>
                </a:solidFill>
              </a:rPr>
              <a:t>Dropping one budget pool, but raising another budget pool equally on the same fund- </a:t>
            </a:r>
            <a:r>
              <a:rPr b="1" lang="en-US" sz="2800">
                <a:solidFill>
                  <a:srgbClr val="A49665"/>
                </a:solidFill>
              </a:rPr>
              <a:t>then you will not need to adjust 970102</a:t>
            </a:r>
            <a:endParaRPr b="1" sz="3100">
              <a:solidFill>
                <a:srgbClr val="A49665"/>
              </a:solidFill>
              <a:latin typeface="Calibri"/>
              <a:ea typeface="Calibri"/>
              <a:cs typeface="Calibri"/>
              <a:sym typeface="Calibri"/>
            </a:endParaRPr>
          </a:p>
        </p:txBody>
      </p:sp>
      <p:pic>
        <p:nvPicPr>
          <p:cNvPr id="219" name="Google Shape;219;p27"/>
          <p:cNvPicPr preferRelativeResize="0"/>
          <p:nvPr/>
        </p:nvPicPr>
        <p:blipFill>
          <a:blip r:embed="rId5">
            <a:alphaModFix/>
          </a:blip>
          <a:stretch>
            <a:fillRect/>
          </a:stretch>
        </p:blipFill>
        <p:spPr>
          <a:xfrm>
            <a:off x="1038225" y="2048550"/>
            <a:ext cx="10115550" cy="3105150"/>
          </a:xfrm>
          <a:prstGeom prst="rect">
            <a:avLst/>
          </a:prstGeom>
          <a:noFill/>
          <a:ln>
            <a:noFill/>
          </a:ln>
        </p:spPr>
      </p:pic>
      <p:sp>
        <p:nvSpPr>
          <p:cNvPr id="220" name="Google Shape;220;p27"/>
          <p:cNvSpPr txBox="1"/>
          <p:nvPr/>
        </p:nvSpPr>
        <p:spPr>
          <a:xfrm>
            <a:off x="82625" y="5387450"/>
            <a:ext cx="12192000" cy="6465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000">
                <a:solidFill>
                  <a:srgbClr val="007377"/>
                </a:solidFill>
              </a:rPr>
              <a:t>Everything</a:t>
            </a:r>
            <a:r>
              <a:rPr b="1" lang="en-US" sz="3000">
                <a:solidFill>
                  <a:srgbClr val="007377"/>
                </a:solidFill>
              </a:rPr>
              <a:t> nets to zero without using the 970102 offset account!</a:t>
            </a:r>
            <a:endParaRPr b="1" sz="3000">
              <a:solidFill>
                <a:srgbClr val="007377"/>
              </a:solidFill>
            </a:endParaRPr>
          </a:p>
        </p:txBody>
      </p:sp>
      <p:sp>
        <p:nvSpPr>
          <p:cNvPr id="221" name="Google Shape;221;p27"/>
          <p:cNvSpPr/>
          <p:nvPr/>
        </p:nvSpPr>
        <p:spPr>
          <a:xfrm>
            <a:off x="4" y="-17110"/>
            <a:ext cx="3388200" cy="891900"/>
          </a:xfrm>
          <a:prstGeom prst="chevron">
            <a:avLst>
              <a:gd fmla="val 50000" name="adj"/>
            </a:avLst>
          </a:prstGeom>
          <a:solidFill>
            <a:srgbClr val="00503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1900">
                <a:solidFill>
                  <a:srgbClr val="FFFFFF"/>
                </a:solidFill>
                <a:latin typeface="Roboto"/>
                <a:ea typeface="Roboto"/>
                <a:cs typeface="Roboto"/>
                <a:sym typeface="Roboto"/>
              </a:rPr>
              <a:t>New FTR</a:t>
            </a:r>
            <a:endParaRPr b="1" sz="1900">
              <a:solidFill>
                <a:srgbClr val="FFFFFF"/>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000"/>
                                        <p:tgtEl>
                                          <p:spTgt spid="2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5" name="Shape 225"/>
        <p:cNvGrpSpPr/>
        <p:nvPr/>
      </p:nvGrpSpPr>
      <p:grpSpPr>
        <a:xfrm>
          <a:off x="0" y="0"/>
          <a:ext cx="0" cy="0"/>
          <a:chOff x="0" y="0"/>
          <a:chExt cx="0" cy="0"/>
        </a:xfrm>
      </p:grpSpPr>
      <p:pic>
        <p:nvPicPr>
          <p:cNvPr id="226" name="Google Shape;226;p28"/>
          <p:cNvPicPr preferRelativeResize="0"/>
          <p:nvPr/>
        </p:nvPicPr>
        <p:blipFill>
          <a:blip r:embed="rId4">
            <a:alphaModFix/>
          </a:blip>
          <a:stretch>
            <a:fillRect/>
          </a:stretch>
        </p:blipFill>
        <p:spPr>
          <a:xfrm>
            <a:off x="1409599" y="1990450"/>
            <a:ext cx="9372801" cy="4092925"/>
          </a:xfrm>
          <a:prstGeom prst="rect">
            <a:avLst/>
          </a:prstGeom>
          <a:noFill/>
          <a:ln>
            <a:noFill/>
          </a:ln>
        </p:spPr>
      </p:pic>
      <p:sp>
        <p:nvSpPr>
          <p:cNvPr id="227" name="Google Shape;227;p28"/>
          <p:cNvSpPr txBox="1"/>
          <p:nvPr/>
        </p:nvSpPr>
        <p:spPr>
          <a:xfrm>
            <a:off x="310750" y="1590250"/>
            <a:ext cx="1149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228" name="Google Shape;228;p28"/>
          <p:cNvSpPr txBox="1"/>
          <p:nvPr/>
        </p:nvSpPr>
        <p:spPr>
          <a:xfrm>
            <a:off x="212175" y="59425"/>
            <a:ext cx="116364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600">
                <a:solidFill>
                  <a:srgbClr val="005035"/>
                </a:solidFill>
                <a:latin typeface="Calibri"/>
                <a:ea typeface="Calibri"/>
                <a:cs typeface="Calibri"/>
                <a:sym typeface="Calibri"/>
              </a:rPr>
              <a:t>Using 970102 in New FTR</a:t>
            </a:r>
            <a:endParaRPr b="1" i="1" sz="3600">
              <a:solidFill>
                <a:srgbClr val="005035"/>
              </a:solidFill>
              <a:latin typeface="Calibri"/>
              <a:ea typeface="Calibri"/>
              <a:cs typeface="Calibri"/>
              <a:sym typeface="Calibri"/>
            </a:endParaRPr>
          </a:p>
        </p:txBody>
      </p:sp>
      <p:sp>
        <p:nvSpPr>
          <p:cNvPr id="229" name="Google Shape;229;p28"/>
          <p:cNvSpPr txBox="1"/>
          <p:nvPr/>
        </p:nvSpPr>
        <p:spPr>
          <a:xfrm>
            <a:off x="0" y="798325"/>
            <a:ext cx="12234300" cy="11112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0"/>
              </a:spcAft>
              <a:buNone/>
            </a:pPr>
            <a:r>
              <a:rPr lang="en-US" sz="2800">
                <a:solidFill>
                  <a:srgbClr val="005035"/>
                </a:solidFill>
              </a:rPr>
              <a:t>Increasing/decreasing budget pool on one fund with no other change =   </a:t>
            </a:r>
            <a:r>
              <a:rPr b="1" lang="en-US" sz="2800">
                <a:solidFill>
                  <a:srgbClr val="A49665"/>
                </a:solidFill>
              </a:rPr>
              <a:t>decrease/increase 970102 to offset the other pool’s change</a:t>
            </a:r>
            <a:endParaRPr b="1" sz="2800">
              <a:solidFill>
                <a:srgbClr val="A49665"/>
              </a:solidFill>
              <a:latin typeface="Calibri"/>
              <a:ea typeface="Calibri"/>
              <a:cs typeface="Calibri"/>
              <a:sym typeface="Calibri"/>
            </a:endParaRPr>
          </a:p>
        </p:txBody>
      </p:sp>
      <p:pic>
        <p:nvPicPr>
          <p:cNvPr id="230" name="Google Shape;230;p28"/>
          <p:cNvPicPr preferRelativeResize="0"/>
          <p:nvPr/>
        </p:nvPicPr>
        <p:blipFill>
          <a:blip r:embed="rId5">
            <a:alphaModFix/>
          </a:blip>
          <a:stretch>
            <a:fillRect/>
          </a:stretch>
        </p:blipFill>
        <p:spPr>
          <a:xfrm>
            <a:off x="2505075" y="2167475"/>
            <a:ext cx="7181850" cy="2924175"/>
          </a:xfrm>
          <a:prstGeom prst="rect">
            <a:avLst/>
          </a:prstGeom>
          <a:noFill/>
          <a:ln>
            <a:noFill/>
          </a:ln>
        </p:spPr>
      </p:pic>
      <p:pic>
        <p:nvPicPr>
          <p:cNvPr id="231" name="Google Shape;231;p28"/>
          <p:cNvPicPr preferRelativeResize="0"/>
          <p:nvPr/>
        </p:nvPicPr>
        <p:blipFill>
          <a:blip r:embed="rId6">
            <a:alphaModFix/>
          </a:blip>
          <a:stretch>
            <a:fillRect/>
          </a:stretch>
        </p:blipFill>
        <p:spPr>
          <a:xfrm>
            <a:off x="1047750" y="2043100"/>
            <a:ext cx="10096500" cy="2771775"/>
          </a:xfrm>
          <a:prstGeom prst="rect">
            <a:avLst/>
          </a:prstGeom>
          <a:noFill/>
          <a:ln>
            <a:noFill/>
          </a:ln>
        </p:spPr>
      </p:pic>
      <p:sp>
        <p:nvSpPr>
          <p:cNvPr id="232" name="Google Shape;232;p28"/>
          <p:cNvSpPr txBox="1"/>
          <p:nvPr/>
        </p:nvSpPr>
        <p:spPr>
          <a:xfrm>
            <a:off x="49350" y="4814875"/>
            <a:ext cx="12135600" cy="11082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000">
                <a:solidFill>
                  <a:srgbClr val="007377"/>
                </a:solidFill>
              </a:rPr>
              <a:t>Use 970102 to offset the other changes on the FTR so it nets to zero. Also look how the ending balance is impacted!</a:t>
            </a:r>
            <a:endParaRPr b="1" sz="3000">
              <a:solidFill>
                <a:srgbClr val="007377"/>
              </a:solidFill>
            </a:endParaRPr>
          </a:p>
        </p:txBody>
      </p:sp>
      <p:sp>
        <p:nvSpPr>
          <p:cNvPr id="233" name="Google Shape;233;p28"/>
          <p:cNvSpPr/>
          <p:nvPr/>
        </p:nvSpPr>
        <p:spPr>
          <a:xfrm>
            <a:off x="4" y="-17110"/>
            <a:ext cx="3388200" cy="891900"/>
          </a:xfrm>
          <a:prstGeom prst="chevron">
            <a:avLst>
              <a:gd fmla="val 50000" name="adj"/>
            </a:avLst>
          </a:prstGeom>
          <a:solidFill>
            <a:srgbClr val="00503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1900">
                <a:solidFill>
                  <a:srgbClr val="FFFFFF"/>
                </a:solidFill>
                <a:latin typeface="Roboto"/>
                <a:ea typeface="Roboto"/>
                <a:cs typeface="Roboto"/>
                <a:sym typeface="Roboto"/>
              </a:rPr>
              <a:t>New FTR</a:t>
            </a:r>
            <a:endParaRPr b="1" sz="1900">
              <a:solidFill>
                <a:srgbClr val="FFFFFF"/>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1000"/>
                                        <p:tgtEl>
                                          <p:spTgt spid="2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1000"/>
                                        <p:tgtEl>
                                          <p:spTgt spid="2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7" name="Shape 237"/>
        <p:cNvGrpSpPr/>
        <p:nvPr/>
      </p:nvGrpSpPr>
      <p:grpSpPr>
        <a:xfrm>
          <a:off x="0" y="0"/>
          <a:ext cx="0" cy="0"/>
          <a:chOff x="0" y="0"/>
          <a:chExt cx="0" cy="0"/>
        </a:xfrm>
      </p:grpSpPr>
      <p:sp>
        <p:nvSpPr>
          <p:cNvPr id="238" name="Google Shape;238;p29"/>
          <p:cNvSpPr txBox="1"/>
          <p:nvPr/>
        </p:nvSpPr>
        <p:spPr>
          <a:xfrm>
            <a:off x="310750" y="1590250"/>
            <a:ext cx="1149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239" name="Google Shape;239;p29"/>
          <p:cNvSpPr txBox="1"/>
          <p:nvPr/>
        </p:nvSpPr>
        <p:spPr>
          <a:xfrm>
            <a:off x="212175" y="59425"/>
            <a:ext cx="116364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600">
                <a:solidFill>
                  <a:srgbClr val="005035"/>
                </a:solidFill>
                <a:latin typeface="Calibri"/>
                <a:ea typeface="Calibri"/>
                <a:cs typeface="Calibri"/>
                <a:sym typeface="Calibri"/>
              </a:rPr>
              <a:t>Using 970102 in New FTR</a:t>
            </a:r>
            <a:endParaRPr b="1" i="1" sz="3600">
              <a:solidFill>
                <a:srgbClr val="005035"/>
              </a:solidFill>
              <a:latin typeface="Calibri"/>
              <a:ea typeface="Calibri"/>
              <a:cs typeface="Calibri"/>
              <a:sym typeface="Calibri"/>
            </a:endParaRPr>
          </a:p>
        </p:txBody>
      </p:sp>
      <p:sp>
        <p:nvSpPr>
          <p:cNvPr id="240" name="Google Shape;240;p29"/>
          <p:cNvSpPr txBox="1"/>
          <p:nvPr/>
        </p:nvSpPr>
        <p:spPr>
          <a:xfrm>
            <a:off x="0" y="798325"/>
            <a:ext cx="12234300" cy="11112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0"/>
              </a:spcAft>
              <a:buNone/>
            </a:pPr>
            <a:r>
              <a:rPr lang="en-US" sz="2800">
                <a:solidFill>
                  <a:srgbClr val="005035"/>
                </a:solidFill>
              </a:rPr>
              <a:t>Earned more revenue than projected, increase revenue budget</a:t>
            </a:r>
            <a:r>
              <a:rPr lang="en-US" sz="2800">
                <a:solidFill>
                  <a:srgbClr val="005035"/>
                </a:solidFill>
              </a:rPr>
              <a:t> =   </a:t>
            </a:r>
            <a:r>
              <a:rPr b="1" lang="en-US" sz="2800">
                <a:solidFill>
                  <a:srgbClr val="A49665"/>
                </a:solidFill>
              </a:rPr>
              <a:t>decrease 970102 to make the FTR net to zero</a:t>
            </a:r>
            <a:endParaRPr b="1" sz="2800">
              <a:solidFill>
                <a:srgbClr val="A49665"/>
              </a:solidFill>
              <a:latin typeface="Calibri"/>
              <a:ea typeface="Calibri"/>
              <a:cs typeface="Calibri"/>
              <a:sym typeface="Calibri"/>
            </a:endParaRPr>
          </a:p>
        </p:txBody>
      </p:sp>
      <p:pic>
        <p:nvPicPr>
          <p:cNvPr id="241" name="Google Shape;241;p29"/>
          <p:cNvPicPr preferRelativeResize="0"/>
          <p:nvPr/>
        </p:nvPicPr>
        <p:blipFill>
          <a:blip r:embed="rId4">
            <a:alphaModFix/>
          </a:blip>
          <a:stretch>
            <a:fillRect/>
          </a:stretch>
        </p:blipFill>
        <p:spPr>
          <a:xfrm>
            <a:off x="1745879" y="1895100"/>
            <a:ext cx="8700241" cy="4016662"/>
          </a:xfrm>
          <a:prstGeom prst="rect">
            <a:avLst/>
          </a:prstGeom>
          <a:noFill/>
          <a:ln>
            <a:noFill/>
          </a:ln>
        </p:spPr>
      </p:pic>
      <p:pic>
        <p:nvPicPr>
          <p:cNvPr id="242" name="Google Shape;242;p29"/>
          <p:cNvPicPr preferRelativeResize="0"/>
          <p:nvPr/>
        </p:nvPicPr>
        <p:blipFill>
          <a:blip r:embed="rId5">
            <a:alphaModFix/>
          </a:blip>
          <a:stretch>
            <a:fillRect/>
          </a:stretch>
        </p:blipFill>
        <p:spPr>
          <a:xfrm>
            <a:off x="2415625" y="2415588"/>
            <a:ext cx="7229475" cy="2657475"/>
          </a:xfrm>
          <a:prstGeom prst="rect">
            <a:avLst/>
          </a:prstGeom>
          <a:noFill/>
          <a:ln>
            <a:noFill/>
          </a:ln>
        </p:spPr>
      </p:pic>
      <p:pic>
        <p:nvPicPr>
          <p:cNvPr id="243" name="Google Shape;243;p29"/>
          <p:cNvPicPr preferRelativeResize="0"/>
          <p:nvPr/>
        </p:nvPicPr>
        <p:blipFill>
          <a:blip r:embed="rId6">
            <a:alphaModFix/>
          </a:blip>
          <a:stretch>
            <a:fillRect/>
          </a:stretch>
        </p:blipFill>
        <p:spPr>
          <a:xfrm>
            <a:off x="1119188" y="1909513"/>
            <a:ext cx="9953625" cy="2847975"/>
          </a:xfrm>
          <a:prstGeom prst="rect">
            <a:avLst/>
          </a:prstGeom>
          <a:noFill/>
          <a:ln>
            <a:noFill/>
          </a:ln>
        </p:spPr>
      </p:pic>
      <p:sp>
        <p:nvSpPr>
          <p:cNvPr id="244" name="Google Shape;244;p29"/>
          <p:cNvSpPr txBox="1"/>
          <p:nvPr/>
        </p:nvSpPr>
        <p:spPr>
          <a:xfrm>
            <a:off x="49350" y="4757500"/>
            <a:ext cx="12135600" cy="11082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000">
                <a:solidFill>
                  <a:srgbClr val="007377"/>
                </a:solidFill>
              </a:rPr>
              <a:t>Use 970102 to offset the other changes on the FTR so it nets to zero. Also loo</a:t>
            </a:r>
            <a:r>
              <a:rPr b="1" lang="en-US" sz="3000">
                <a:solidFill>
                  <a:srgbClr val="007377"/>
                </a:solidFill>
              </a:rPr>
              <a:t>k how the ending balance is impacted.</a:t>
            </a:r>
            <a:endParaRPr b="1" sz="3000">
              <a:solidFill>
                <a:srgbClr val="007377"/>
              </a:solidFill>
            </a:endParaRPr>
          </a:p>
        </p:txBody>
      </p:sp>
      <p:sp>
        <p:nvSpPr>
          <p:cNvPr id="245" name="Google Shape;245;p29"/>
          <p:cNvSpPr/>
          <p:nvPr/>
        </p:nvSpPr>
        <p:spPr>
          <a:xfrm>
            <a:off x="4" y="-17110"/>
            <a:ext cx="3388200" cy="891900"/>
          </a:xfrm>
          <a:prstGeom prst="chevron">
            <a:avLst>
              <a:gd fmla="val 50000" name="adj"/>
            </a:avLst>
          </a:prstGeom>
          <a:solidFill>
            <a:srgbClr val="00503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1900">
                <a:solidFill>
                  <a:srgbClr val="FFFFFF"/>
                </a:solidFill>
                <a:latin typeface="Roboto"/>
                <a:ea typeface="Roboto"/>
                <a:cs typeface="Roboto"/>
                <a:sym typeface="Roboto"/>
              </a:rPr>
              <a:t>New FTR</a:t>
            </a:r>
            <a:endParaRPr b="1" sz="1900">
              <a:solidFill>
                <a:srgbClr val="FFFFFF"/>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1000"/>
                                        <p:tgtEl>
                                          <p:spTgt spid="2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1000"/>
                                        <p:tgtEl>
                                          <p:spTgt spid="2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1000"/>
                                        <p:tgtEl>
                                          <p:spTgt spid="2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9" name="Shape 249"/>
        <p:cNvGrpSpPr/>
        <p:nvPr/>
      </p:nvGrpSpPr>
      <p:grpSpPr>
        <a:xfrm>
          <a:off x="0" y="0"/>
          <a:ext cx="0" cy="0"/>
          <a:chOff x="0" y="0"/>
          <a:chExt cx="0" cy="0"/>
        </a:xfrm>
      </p:grpSpPr>
      <p:sp>
        <p:nvSpPr>
          <p:cNvPr id="250" name="Google Shape;250;p30"/>
          <p:cNvSpPr txBox="1"/>
          <p:nvPr/>
        </p:nvSpPr>
        <p:spPr>
          <a:xfrm>
            <a:off x="212175" y="59425"/>
            <a:ext cx="116364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600">
                <a:solidFill>
                  <a:srgbClr val="005035"/>
                </a:solidFill>
                <a:latin typeface="Calibri"/>
                <a:ea typeface="Calibri"/>
                <a:cs typeface="Calibri"/>
                <a:sym typeface="Calibri"/>
              </a:rPr>
              <a:t>                       Journal Entry Vs. Dept Budget Revision</a:t>
            </a:r>
            <a:endParaRPr b="1" i="1" sz="3600">
              <a:solidFill>
                <a:srgbClr val="005035"/>
              </a:solidFill>
              <a:latin typeface="Calibri"/>
              <a:ea typeface="Calibri"/>
              <a:cs typeface="Calibri"/>
              <a:sym typeface="Calibri"/>
            </a:endParaRPr>
          </a:p>
        </p:txBody>
      </p:sp>
      <p:sp>
        <p:nvSpPr>
          <p:cNvPr id="251" name="Google Shape;251;p30"/>
          <p:cNvSpPr txBox="1"/>
          <p:nvPr/>
        </p:nvSpPr>
        <p:spPr>
          <a:xfrm>
            <a:off x="58375" y="1069350"/>
            <a:ext cx="5314800" cy="5394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US" sz="3000">
                <a:solidFill>
                  <a:srgbClr val="A49665"/>
                </a:solidFill>
              </a:rPr>
              <a:t>JOURNAL ENTRY</a:t>
            </a:r>
            <a:endParaRPr b="1" sz="3000">
              <a:solidFill>
                <a:srgbClr val="A49665"/>
              </a:solidFill>
            </a:endParaRPr>
          </a:p>
          <a:p>
            <a:pPr indent="-406400" lvl="0" marL="457200" rtl="0" algn="l">
              <a:lnSpc>
                <a:spcPct val="115000"/>
              </a:lnSpc>
              <a:spcBef>
                <a:spcPts val="0"/>
              </a:spcBef>
              <a:spcAft>
                <a:spcPts val="0"/>
              </a:spcAft>
              <a:buClr>
                <a:srgbClr val="A49665"/>
              </a:buClr>
              <a:buSzPts val="2800"/>
              <a:buChar char="●"/>
            </a:pPr>
            <a:r>
              <a:rPr lang="en-US" sz="2800">
                <a:solidFill>
                  <a:srgbClr val="005035"/>
                </a:solidFill>
              </a:rPr>
              <a:t>Movement of cash</a:t>
            </a:r>
            <a:endParaRPr sz="2800">
              <a:solidFill>
                <a:srgbClr val="005035"/>
              </a:solidFill>
            </a:endParaRPr>
          </a:p>
          <a:p>
            <a:pPr indent="-393700" lvl="1" marL="914400" rtl="0" algn="l">
              <a:lnSpc>
                <a:spcPct val="115000"/>
              </a:lnSpc>
              <a:spcBef>
                <a:spcPts val="0"/>
              </a:spcBef>
              <a:spcAft>
                <a:spcPts val="0"/>
              </a:spcAft>
              <a:buSzPts val="2600"/>
              <a:buChar char="○"/>
            </a:pPr>
            <a:r>
              <a:rPr lang="en-US" sz="2600">
                <a:solidFill>
                  <a:srgbClr val="005035"/>
                </a:solidFill>
              </a:rPr>
              <a:t>Distribute fee revenue to other funds or units</a:t>
            </a:r>
            <a:endParaRPr sz="2600">
              <a:solidFill>
                <a:srgbClr val="005035"/>
              </a:solidFill>
            </a:endParaRPr>
          </a:p>
          <a:p>
            <a:pPr indent="-393700" lvl="1" marL="914400" rtl="0" algn="l">
              <a:lnSpc>
                <a:spcPct val="115000"/>
              </a:lnSpc>
              <a:spcBef>
                <a:spcPts val="0"/>
              </a:spcBef>
              <a:spcAft>
                <a:spcPts val="0"/>
              </a:spcAft>
              <a:buSzPts val="2600"/>
              <a:buChar char="○"/>
            </a:pPr>
            <a:r>
              <a:rPr lang="en-US" sz="2600">
                <a:solidFill>
                  <a:srgbClr val="005035"/>
                </a:solidFill>
              </a:rPr>
              <a:t>T</a:t>
            </a:r>
            <a:r>
              <a:rPr lang="en-US" sz="2600">
                <a:solidFill>
                  <a:srgbClr val="005035"/>
                </a:solidFill>
              </a:rPr>
              <a:t>ransfer revenue via transfer codes</a:t>
            </a:r>
            <a:endParaRPr sz="2600">
              <a:solidFill>
                <a:srgbClr val="005035"/>
              </a:solidFill>
            </a:endParaRPr>
          </a:p>
          <a:p>
            <a:pPr indent="-393700" lvl="1" marL="914400" rtl="0" algn="l">
              <a:lnSpc>
                <a:spcPct val="115000"/>
              </a:lnSpc>
              <a:spcBef>
                <a:spcPts val="0"/>
              </a:spcBef>
              <a:spcAft>
                <a:spcPts val="0"/>
              </a:spcAft>
              <a:buSzPts val="2600"/>
              <a:buChar char="○"/>
            </a:pPr>
            <a:r>
              <a:rPr lang="en-US" sz="2600">
                <a:solidFill>
                  <a:srgbClr val="005035"/>
                </a:solidFill>
              </a:rPr>
              <a:t>Reallocate actual expense to other funds or units</a:t>
            </a:r>
            <a:endParaRPr sz="2600">
              <a:solidFill>
                <a:srgbClr val="005035"/>
              </a:solidFill>
            </a:endParaRPr>
          </a:p>
          <a:p>
            <a:pPr indent="-406400" lvl="0" marL="457200" rtl="0" algn="l">
              <a:lnSpc>
                <a:spcPct val="115000"/>
              </a:lnSpc>
              <a:spcBef>
                <a:spcPts val="0"/>
              </a:spcBef>
              <a:spcAft>
                <a:spcPts val="0"/>
              </a:spcAft>
              <a:buClr>
                <a:srgbClr val="A49665"/>
              </a:buClr>
              <a:buSzPts val="2800"/>
              <a:buChar char="●"/>
            </a:pPr>
            <a:r>
              <a:rPr lang="en-US" sz="2800">
                <a:solidFill>
                  <a:srgbClr val="005035"/>
                </a:solidFill>
              </a:rPr>
              <a:t>Impact seen in YTD activity column</a:t>
            </a:r>
            <a:endParaRPr sz="2800">
              <a:solidFill>
                <a:srgbClr val="005035"/>
              </a:solidFill>
            </a:endParaRPr>
          </a:p>
          <a:p>
            <a:pPr indent="0" lvl="0" marL="0" rtl="0" algn="l">
              <a:lnSpc>
                <a:spcPct val="115000"/>
              </a:lnSpc>
              <a:spcBef>
                <a:spcPts val="0"/>
              </a:spcBef>
              <a:spcAft>
                <a:spcPts val="0"/>
              </a:spcAft>
              <a:buNone/>
            </a:pPr>
            <a:r>
              <a:t/>
            </a:r>
            <a:endParaRPr sz="2800">
              <a:solidFill>
                <a:srgbClr val="005035"/>
              </a:solidFill>
            </a:endParaRPr>
          </a:p>
        </p:txBody>
      </p:sp>
      <p:cxnSp>
        <p:nvCxnSpPr>
          <p:cNvPr id="252" name="Google Shape;252;p30"/>
          <p:cNvCxnSpPr/>
          <p:nvPr/>
        </p:nvCxnSpPr>
        <p:spPr>
          <a:xfrm>
            <a:off x="5770975" y="795375"/>
            <a:ext cx="5400" cy="5246100"/>
          </a:xfrm>
          <a:prstGeom prst="straightConnector1">
            <a:avLst/>
          </a:prstGeom>
          <a:noFill/>
          <a:ln cap="flat" cmpd="sng" w="19050">
            <a:solidFill>
              <a:srgbClr val="A49665"/>
            </a:solidFill>
            <a:prstDash val="solid"/>
            <a:round/>
            <a:headEnd len="med" w="med" type="none"/>
            <a:tailEnd len="med" w="med" type="none"/>
          </a:ln>
        </p:spPr>
      </p:cxnSp>
      <p:sp>
        <p:nvSpPr>
          <p:cNvPr id="253" name="Google Shape;253;p30"/>
          <p:cNvSpPr txBox="1"/>
          <p:nvPr/>
        </p:nvSpPr>
        <p:spPr>
          <a:xfrm>
            <a:off x="6008250" y="1032575"/>
            <a:ext cx="5314800" cy="544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US" sz="3000">
                <a:solidFill>
                  <a:srgbClr val="A49665"/>
                </a:solidFill>
              </a:rPr>
              <a:t>DEPT BUDGET REVISION</a:t>
            </a:r>
            <a:endParaRPr b="1" sz="3000">
              <a:solidFill>
                <a:srgbClr val="A49665"/>
              </a:solidFill>
            </a:endParaRPr>
          </a:p>
          <a:p>
            <a:pPr indent="-406400" lvl="0" marL="457200" rtl="0" algn="l">
              <a:lnSpc>
                <a:spcPct val="115000"/>
              </a:lnSpc>
              <a:spcBef>
                <a:spcPts val="0"/>
              </a:spcBef>
              <a:spcAft>
                <a:spcPts val="0"/>
              </a:spcAft>
              <a:buClr>
                <a:srgbClr val="A49665"/>
              </a:buClr>
              <a:buSzPts val="2800"/>
              <a:buChar char="●"/>
            </a:pPr>
            <a:r>
              <a:rPr lang="en-US" sz="2800">
                <a:solidFill>
                  <a:srgbClr val="005035"/>
                </a:solidFill>
              </a:rPr>
              <a:t>Movement of budget</a:t>
            </a:r>
            <a:endParaRPr b="1" sz="2800">
              <a:solidFill>
                <a:srgbClr val="A49665"/>
              </a:solidFill>
            </a:endParaRPr>
          </a:p>
          <a:p>
            <a:pPr indent="-406400" lvl="1" marL="914400" rtl="0" algn="l">
              <a:lnSpc>
                <a:spcPct val="115000"/>
              </a:lnSpc>
              <a:spcBef>
                <a:spcPts val="0"/>
              </a:spcBef>
              <a:spcAft>
                <a:spcPts val="0"/>
              </a:spcAft>
              <a:buSzPts val="2800"/>
              <a:buChar char="○"/>
            </a:pPr>
            <a:r>
              <a:rPr lang="en-US" sz="2800">
                <a:solidFill>
                  <a:srgbClr val="005035"/>
                </a:solidFill>
              </a:rPr>
              <a:t>Update budget pools on funds belonging to your org only</a:t>
            </a:r>
            <a:endParaRPr sz="2800">
              <a:solidFill>
                <a:srgbClr val="005035"/>
              </a:solidFill>
            </a:endParaRPr>
          </a:p>
          <a:p>
            <a:pPr indent="0" lvl="0" marL="0" rtl="0" algn="l">
              <a:lnSpc>
                <a:spcPct val="115000"/>
              </a:lnSpc>
              <a:spcBef>
                <a:spcPts val="0"/>
              </a:spcBef>
              <a:spcAft>
                <a:spcPts val="0"/>
              </a:spcAft>
              <a:buNone/>
            </a:pPr>
            <a:r>
              <a:t/>
            </a:r>
            <a:endParaRPr sz="2800">
              <a:solidFill>
                <a:srgbClr val="005035"/>
              </a:solidFill>
            </a:endParaRPr>
          </a:p>
          <a:p>
            <a:pPr indent="0" lvl="0" marL="0" rtl="0" algn="l">
              <a:lnSpc>
                <a:spcPct val="115000"/>
              </a:lnSpc>
              <a:spcBef>
                <a:spcPts val="0"/>
              </a:spcBef>
              <a:spcAft>
                <a:spcPts val="0"/>
              </a:spcAft>
              <a:buNone/>
            </a:pPr>
            <a:r>
              <a:t/>
            </a:r>
            <a:endParaRPr sz="2800">
              <a:solidFill>
                <a:srgbClr val="005035"/>
              </a:solidFill>
            </a:endParaRPr>
          </a:p>
          <a:p>
            <a:pPr indent="0" lvl="0" marL="0" rtl="0" algn="l">
              <a:lnSpc>
                <a:spcPct val="115000"/>
              </a:lnSpc>
              <a:spcBef>
                <a:spcPts val="0"/>
              </a:spcBef>
              <a:spcAft>
                <a:spcPts val="0"/>
              </a:spcAft>
              <a:buNone/>
            </a:pPr>
            <a:r>
              <a:t/>
            </a:r>
            <a:endParaRPr sz="1900">
              <a:solidFill>
                <a:srgbClr val="005035"/>
              </a:solidFill>
            </a:endParaRPr>
          </a:p>
          <a:p>
            <a:pPr indent="-406400" lvl="0" marL="457200" rtl="0" algn="l">
              <a:lnSpc>
                <a:spcPct val="115000"/>
              </a:lnSpc>
              <a:spcBef>
                <a:spcPts val="0"/>
              </a:spcBef>
              <a:spcAft>
                <a:spcPts val="0"/>
              </a:spcAft>
              <a:buClr>
                <a:srgbClr val="A49665"/>
              </a:buClr>
              <a:buSzPts val="2800"/>
              <a:buChar char="●"/>
            </a:pPr>
            <a:r>
              <a:rPr lang="en-US" sz="2800">
                <a:solidFill>
                  <a:srgbClr val="005035"/>
                </a:solidFill>
              </a:rPr>
              <a:t>Impact seen in Adjusted Budget column</a:t>
            </a:r>
            <a:endParaRPr sz="2800">
              <a:solidFill>
                <a:srgbClr val="005035"/>
              </a:solidFill>
            </a:endParaRPr>
          </a:p>
          <a:p>
            <a:pPr indent="0" lvl="0" marL="0" rtl="0" algn="l">
              <a:lnSpc>
                <a:spcPct val="115000"/>
              </a:lnSpc>
              <a:spcBef>
                <a:spcPts val="0"/>
              </a:spcBef>
              <a:spcAft>
                <a:spcPts val="0"/>
              </a:spcAft>
              <a:buNone/>
            </a:pPr>
            <a:r>
              <a:t/>
            </a:r>
            <a:endParaRPr sz="2800">
              <a:solidFill>
                <a:srgbClr val="005035"/>
              </a:solidFill>
            </a:endParaRPr>
          </a:p>
        </p:txBody>
      </p:sp>
      <p:sp>
        <p:nvSpPr>
          <p:cNvPr id="254" name="Google Shape;254;p30"/>
          <p:cNvSpPr/>
          <p:nvPr/>
        </p:nvSpPr>
        <p:spPr>
          <a:xfrm>
            <a:off x="4" y="-17110"/>
            <a:ext cx="3388200" cy="891900"/>
          </a:xfrm>
          <a:prstGeom prst="chevron">
            <a:avLst>
              <a:gd fmla="val 50000" name="adj"/>
            </a:avLst>
          </a:prstGeom>
          <a:solidFill>
            <a:srgbClr val="00503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1900">
                <a:solidFill>
                  <a:srgbClr val="FFFFFF"/>
                </a:solidFill>
                <a:latin typeface="Roboto"/>
                <a:ea typeface="Roboto"/>
                <a:cs typeface="Roboto"/>
                <a:sym typeface="Roboto"/>
              </a:rPr>
              <a:t>New FTR</a:t>
            </a:r>
            <a:endParaRPr b="1" sz="1900">
              <a:solidFill>
                <a:srgbClr val="FFFFFF"/>
              </a:solidFill>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8" name="Shape 258"/>
        <p:cNvGrpSpPr/>
        <p:nvPr/>
      </p:nvGrpSpPr>
      <p:grpSpPr>
        <a:xfrm>
          <a:off x="0" y="0"/>
          <a:ext cx="0" cy="0"/>
          <a:chOff x="0" y="0"/>
          <a:chExt cx="0" cy="0"/>
        </a:xfrm>
      </p:grpSpPr>
      <p:sp>
        <p:nvSpPr>
          <p:cNvPr id="259" name="Google Shape;259;p31"/>
          <p:cNvSpPr txBox="1"/>
          <p:nvPr/>
        </p:nvSpPr>
        <p:spPr>
          <a:xfrm>
            <a:off x="310750" y="1590250"/>
            <a:ext cx="1149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260" name="Google Shape;260;p31"/>
          <p:cNvSpPr txBox="1"/>
          <p:nvPr/>
        </p:nvSpPr>
        <p:spPr>
          <a:xfrm>
            <a:off x="212175" y="59425"/>
            <a:ext cx="116364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600">
                <a:solidFill>
                  <a:srgbClr val="005035"/>
                </a:solidFill>
                <a:latin typeface="Calibri"/>
                <a:ea typeface="Calibri"/>
                <a:cs typeface="Calibri"/>
                <a:sym typeface="Calibri"/>
              </a:rPr>
              <a:t>                         </a:t>
            </a:r>
            <a:r>
              <a:rPr b="1" lang="en-US" sz="3600">
                <a:solidFill>
                  <a:srgbClr val="005035"/>
                </a:solidFill>
                <a:latin typeface="Calibri"/>
                <a:ea typeface="Calibri"/>
                <a:cs typeface="Calibri"/>
                <a:sym typeface="Calibri"/>
              </a:rPr>
              <a:t>Journal Entry Vs. Dept Budget Revision</a:t>
            </a:r>
            <a:endParaRPr b="1" i="1" sz="3600">
              <a:solidFill>
                <a:srgbClr val="005035"/>
              </a:solidFill>
              <a:latin typeface="Calibri"/>
              <a:ea typeface="Calibri"/>
              <a:cs typeface="Calibri"/>
              <a:sym typeface="Calibri"/>
            </a:endParaRPr>
          </a:p>
        </p:txBody>
      </p:sp>
      <p:sp>
        <p:nvSpPr>
          <p:cNvPr id="261" name="Google Shape;261;p31"/>
          <p:cNvSpPr txBox="1"/>
          <p:nvPr/>
        </p:nvSpPr>
        <p:spPr>
          <a:xfrm>
            <a:off x="0" y="3817500"/>
            <a:ext cx="3581100" cy="1606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2800">
                <a:solidFill>
                  <a:srgbClr val="005035"/>
                </a:solidFill>
              </a:rPr>
              <a:t>Distribute the revenue out to unit via a</a:t>
            </a:r>
            <a:r>
              <a:rPr b="1" lang="en-US" sz="2800">
                <a:solidFill>
                  <a:srgbClr val="A49665"/>
                </a:solidFill>
              </a:rPr>
              <a:t> journal entry</a:t>
            </a:r>
            <a:endParaRPr sz="2800">
              <a:solidFill>
                <a:srgbClr val="005035"/>
              </a:solidFill>
            </a:endParaRPr>
          </a:p>
        </p:txBody>
      </p:sp>
      <p:pic>
        <p:nvPicPr>
          <p:cNvPr id="262" name="Google Shape;262;p31"/>
          <p:cNvPicPr preferRelativeResize="0"/>
          <p:nvPr/>
        </p:nvPicPr>
        <p:blipFill>
          <a:blip r:embed="rId4">
            <a:alphaModFix/>
          </a:blip>
          <a:stretch>
            <a:fillRect/>
          </a:stretch>
        </p:blipFill>
        <p:spPr>
          <a:xfrm>
            <a:off x="-45050" y="798325"/>
            <a:ext cx="8166036" cy="2588350"/>
          </a:xfrm>
          <a:prstGeom prst="rect">
            <a:avLst/>
          </a:prstGeom>
          <a:noFill/>
          <a:ln>
            <a:noFill/>
          </a:ln>
        </p:spPr>
      </p:pic>
      <p:sp>
        <p:nvSpPr>
          <p:cNvPr id="263" name="Google Shape;263;p31"/>
          <p:cNvSpPr txBox="1"/>
          <p:nvPr/>
        </p:nvSpPr>
        <p:spPr>
          <a:xfrm>
            <a:off x="8806175" y="822050"/>
            <a:ext cx="3385800" cy="2102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2800">
                <a:solidFill>
                  <a:srgbClr val="005035"/>
                </a:solidFill>
              </a:rPr>
              <a:t>Changes are made after</a:t>
            </a:r>
            <a:r>
              <a:rPr lang="en-US" sz="2800">
                <a:solidFill>
                  <a:srgbClr val="005035"/>
                </a:solidFill>
              </a:rPr>
              <a:t> unbudgeted allocation via </a:t>
            </a:r>
            <a:r>
              <a:rPr b="1" lang="en-US" sz="2800">
                <a:solidFill>
                  <a:srgbClr val="A49665"/>
                </a:solidFill>
              </a:rPr>
              <a:t>dept budget revision</a:t>
            </a:r>
            <a:endParaRPr b="1">
              <a:latin typeface="Calibri"/>
              <a:ea typeface="Calibri"/>
              <a:cs typeface="Calibri"/>
              <a:sym typeface="Calibri"/>
            </a:endParaRPr>
          </a:p>
        </p:txBody>
      </p:sp>
      <p:pic>
        <p:nvPicPr>
          <p:cNvPr id="264" name="Google Shape;264;p31"/>
          <p:cNvPicPr preferRelativeResize="0"/>
          <p:nvPr/>
        </p:nvPicPr>
        <p:blipFill>
          <a:blip r:embed="rId5">
            <a:alphaModFix/>
          </a:blip>
          <a:stretch>
            <a:fillRect/>
          </a:stretch>
        </p:blipFill>
        <p:spPr>
          <a:xfrm>
            <a:off x="4578075" y="3386675"/>
            <a:ext cx="7548475" cy="2705575"/>
          </a:xfrm>
          <a:prstGeom prst="rect">
            <a:avLst/>
          </a:prstGeom>
          <a:noFill/>
          <a:ln>
            <a:noFill/>
          </a:ln>
        </p:spPr>
      </p:pic>
      <p:sp>
        <p:nvSpPr>
          <p:cNvPr id="265" name="Google Shape;265;p31"/>
          <p:cNvSpPr/>
          <p:nvPr/>
        </p:nvSpPr>
        <p:spPr>
          <a:xfrm>
            <a:off x="3254450" y="3386675"/>
            <a:ext cx="788400" cy="1207800"/>
          </a:xfrm>
          <a:prstGeom prst="leftUpArrow">
            <a:avLst/>
          </a:prstGeom>
          <a:solidFill>
            <a:srgbClr val="00737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7377"/>
              </a:solidFill>
            </a:endParaRPr>
          </a:p>
        </p:txBody>
      </p:sp>
      <p:sp>
        <p:nvSpPr>
          <p:cNvPr id="266" name="Google Shape;266;p31"/>
          <p:cNvSpPr/>
          <p:nvPr/>
        </p:nvSpPr>
        <p:spPr>
          <a:xfrm>
            <a:off x="10258850" y="2849050"/>
            <a:ext cx="439200" cy="537600"/>
          </a:xfrm>
          <a:prstGeom prst="downArrow">
            <a:avLst>
              <a:gd fmla="val 50000" name="adj1"/>
              <a:gd fmla="val 50000" name="adj2"/>
            </a:avLst>
          </a:prstGeom>
          <a:solidFill>
            <a:srgbClr val="00737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1"/>
          <p:cNvSpPr/>
          <p:nvPr/>
        </p:nvSpPr>
        <p:spPr>
          <a:xfrm>
            <a:off x="4" y="-17110"/>
            <a:ext cx="3388200" cy="891900"/>
          </a:xfrm>
          <a:prstGeom prst="chevron">
            <a:avLst>
              <a:gd fmla="val 50000" name="adj"/>
            </a:avLst>
          </a:prstGeom>
          <a:solidFill>
            <a:srgbClr val="00503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1900">
                <a:solidFill>
                  <a:srgbClr val="FFFFFF"/>
                </a:solidFill>
                <a:latin typeface="Roboto"/>
                <a:ea typeface="Roboto"/>
                <a:cs typeface="Roboto"/>
                <a:sym typeface="Roboto"/>
              </a:rPr>
              <a:t>New FTR</a:t>
            </a:r>
            <a:endParaRPr b="1" sz="1900">
              <a:solidFill>
                <a:srgbClr val="FFFFFF"/>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1000"/>
                                        <p:tgtEl>
                                          <p:spTgt spid="2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1000"/>
                                        <p:tgtEl>
                                          <p:spTgt spid="2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1000"/>
                                        <p:tgtEl>
                                          <p:spTgt spid="2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1000"/>
                                        <p:tgtEl>
                                          <p:spTgt spid="2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1000"/>
                                        <p:tgtEl>
                                          <p:spTgt spid="2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9" name="Shape 89"/>
        <p:cNvGrpSpPr/>
        <p:nvPr/>
      </p:nvGrpSpPr>
      <p:grpSpPr>
        <a:xfrm>
          <a:off x="0" y="0"/>
          <a:ext cx="0" cy="0"/>
          <a:chOff x="0" y="0"/>
          <a:chExt cx="0" cy="0"/>
        </a:xfrm>
      </p:grpSpPr>
      <p:sp>
        <p:nvSpPr>
          <p:cNvPr id="90" name="Google Shape;90;p14"/>
          <p:cNvSpPr txBox="1"/>
          <p:nvPr/>
        </p:nvSpPr>
        <p:spPr>
          <a:xfrm>
            <a:off x="277800" y="0"/>
            <a:ext cx="116364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4800">
                <a:solidFill>
                  <a:srgbClr val="005035"/>
                </a:solidFill>
                <a:latin typeface="Calibri"/>
                <a:ea typeface="Calibri"/>
                <a:cs typeface="Calibri"/>
                <a:sym typeface="Calibri"/>
              </a:rPr>
              <a:t>Path to Non-General Fund </a:t>
            </a:r>
            <a:r>
              <a:rPr b="1" lang="en-US" sz="4800">
                <a:solidFill>
                  <a:srgbClr val="005035"/>
                </a:solidFill>
                <a:latin typeface="Calibri"/>
                <a:ea typeface="Calibri"/>
                <a:cs typeface="Calibri"/>
                <a:sym typeface="Calibri"/>
              </a:rPr>
              <a:t>Budgets</a:t>
            </a:r>
            <a:endParaRPr sz="4800">
              <a:solidFill>
                <a:srgbClr val="005035"/>
              </a:solidFill>
              <a:latin typeface="Calibri"/>
              <a:ea typeface="Calibri"/>
              <a:cs typeface="Calibri"/>
              <a:sym typeface="Calibri"/>
            </a:endParaRPr>
          </a:p>
        </p:txBody>
      </p:sp>
      <p:sp>
        <p:nvSpPr>
          <p:cNvPr id="91" name="Google Shape;91;p14"/>
          <p:cNvSpPr txBox="1"/>
          <p:nvPr/>
        </p:nvSpPr>
        <p:spPr>
          <a:xfrm>
            <a:off x="0" y="923400"/>
            <a:ext cx="12192000" cy="48486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t/>
            </a:r>
            <a:endParaRPr sz="2000">
              <a:solidFill>
                <a:srgbClr val="005035"/>
              </a:solidFill>
              <a:latin typeface="Calibri"/>
              <a:ea typeface="Calibri"/>
              <a:cs typeface="Calibri"/>
              <a:sym typeface="Calibri"/>
            </a:endParaRPr>
          </a:p>
          <a:p>
            <a:pPr indent="-355600" lvl="0" marL="457200" rtl="0" algn="l">
              <a:spcBef>
                <a:spcPts val="0"/>
              </a:spcBef>
              <a:spcAft>
                <a:spcPts val="0"/>
              </a:spcAft>
              <a:buClr>
                <a:srgbClr val="A49665"/>
              </a:buClr>
              <a:buSzPts val="2000"/>
              <a:buFont typeface="Calibri"/>
              <a:buChar char="●"/>
            </a:pPr>
            <a:r>
              <a:rPr b="1" lang="en-US" sz="2300">
                <a:solidFill>
                  <a:srgbClr val="A49665"/>
                </a:solidFill>
                <a:latin typeface="Calibri"/>
                <a:ea typeface="Calibri"/>
                <a:cs typeface="Calibri"/>
                <a:sym typeface="Calibri"/>
              </a:rPr>
              <a:t>FY21</a:t>
            </a:r>
            <a:r>
              <a:rPr lang="en-US" sz="2000">
                <a:solidFill>
                  <a:srgbClr val="005035"/>
                </a:solidFill>
                <a:latin typeface="Calibri"/>
                <a:ea typeface="Calibri"/>
                <a:cs typeface="Calibri"/>
                <a:sym typeface="Calibri"/>
              </a:rPr>
              <a:t>- Campus Leadership moved UNC Charlotte to an All Funds Budgeting approach to ensure we are good stewards of</a:t>
            </a:r>
            <a:r>
              <a:rPr lang="en-US" sz="2000">
                <a:solidFill>
                  <a:schemeClr val="dk1"/>
                </a:solidFill>
                <a:latin typeface="Calibri"/>
                <a:ea typeface="Calibri"/>
                <a:cs typeface="Calibri"/>
                <a:sym typeface="Calibri"/>
              </a:rPr>
              <a:t> </a:t>
            </a:r>
            <a:r>
              <a:rPr b="1" i="1" lang="en-US" sz="2000" u="sng">
                <a:solidFill>
                  <a:srgbClr val="A49665"/>
                </a:solidFill>
                <a:latin typeface="Calibri"/>
                <a:ea typeface="Calibri"/>
                <a:cs typeface="Calibri"/>
                <a:sym typeface="Calibri"/>
              </a:rPr>
              <a:t>all </a:t>
            </a:r>
            <a:r>
              <a:rPr lang="en-US" sz="2000">
                <a:solidFill>
                  <a:srgbClr val="005035"/>
                </a:solidFill>
                <a:latin typeface="Calibri"/>
                <a:ea typeface="Calibri"/>
                <a:cs typeface="Calibri"/>
                <a:sym typeface="Calibri"/>
              </a:rPr>
              <a:t>resources available to us</a:t>
            </a:r>
            <a:endParaRPr sz="2000">
              <a:solidFill>
                <a:srgbClr val="005035"/>
              </a:solidFill>
              <a:latin typeface="Calibri"/>
              <a:ea typeface="Calibri"/>
              <a:cs typeface="Calibri"/>
              <a:sym typeface="Calibri"/>
            </a:endParaRPr>
          </a:p>
          <a:p>
            <a:pPr indent="-342900" lvl="1" marL="914400" rtl="0" algn="l">
              <a:spcBef>
                <a:spcPts val="0"/>
              </a:spcBef>
              <a:spcAft>
                <a:spcPts val="0"/>
              </a:spcAft>
              <a:buClr>
                <a:srgbClr val="A49665"/>
              </a:buClr>
              <a:buSzPts val="1800"/>
              <a:buFont typeface="Calibri"/>
              <a:buChar char="○"/>
            </a:pPr>
            <a:r>
              <a:rPr lang="en-US" sz="1800">
                <a:solidFill>
                  <a:srgbClr val="005035"/>
                </a:solidFill>
                <a:latin typeface="Calibri"/>
                <a:ea typeface="Calibri"/>
                <a:cs typeface="Calibri"/>
                <a:sym typeface="Calibri"/>
              </a:rPr>
              <a:t>Budget pools applied in Banner at the end of the fiscal year to match activity and rolled into new fiscal year</a:t>
            </a:r>
            <a:endParaRPr sz="1800">
              <a:solidFill>
                <a:srgbClr val="005035"/>
              </a:solidFill>
              <a:latin typeface="Calibri"/>
              <a:ea typeface="Calibri"/>
              <a:cs typeface="Calibri"/>
              <a:sym typeface="Calibri"/>
            </a:endParaRPr>
          </a:p>
          <a:p>
            <a:pPr indent="0" lvl="0" marL="914400" rtl="0" algn="l">
              <a:spcBef>
                <a:spcPts val="0"/>
              </a:spcBef>
              <a:spcAft>
                <a:spcPts val="0"/>
              </a:spcAft>
              <a:buNone/>
            </a:pPr>
            <a:r>
              <a:t/>
            </a:r>
            <a:endParaRPr sz="1800">
              <a:solidFill>
                <a:srgbClr val="005035"/>
              </a:solidFill>
              <a:latin typeface="Calibri"/>
              <a:ea typeface="Calibri"/>
              <a:cs typeface="Calibri"/>
              <a:sym typeface="Calibri"/>
            </a:endParaRPr>
          </a:p>
          <a:p>
            <a:pPr indent="-355600" lvl="0" marL="457200" rtl="0" algn="l">
              <a:spcBef>
                <a:spcPts val="0"/>
              </a:spcBef>
              <a:spcAft>
                <a:spcPts val="0"/>
              </a:spcAft>
              <a:buClr>
                <a:srgbClr val="A49665"/>
              </a:buClr>
              <a:buSzPts val="2000"/>
              <a:buFont typeface="Calibri"/>
              <a:buChar char="●"/>
            </a:pPr>
            <a:r>
              <a:rPr b="1" lang="en-US" sz="2200">
                <a:solidFill>
                  <a:srgbClr val="A49665"/>
                </a:solidFill>
                <a:latin typeface="Calibri"/>
                <a:ea typeface="Calibri"/>
                <a:cs typeface="Calibri"/>
                <a:sym typeface="Calibri"/>
              </a:rPr>
              <a:t>FY22</a:t>
            </a:r>
            <a:r>
              <a:rPr lang="en-US" sz="2000">
                <a:latin typeface="Calibri"/>
                <a:ea typeface="Calibri"/>
                <a:cs typeface="Calibri"/>
                <a:sym typeface="Calibri"/>
              </a:rPr>
              <a:t>- </a:t>
            </a:r>
            <a:r>
              <a:rPr lang="en-US" sz="2000">
                <a:solidFill>
                  <a:srgbClr val="005035"/>
                </a:solidFill>
                <a:latin typeface="Calibri"/>
                <a:ea typeface="Calibri"/>
                <a:cs typeface="Calibri"/>
                <a:sym typeface="Calibri"/>
              </a:rPr>
              <a:t>UNC System Office required all campuses to provide future fiscal year’s All Funds Budget Report for BOG Approval</a:t>
            </a:r>
            <a:endParaRPr sz="2000">
              <a:solidFill>
                <a:srgbClr val="005035"/>
              </a:solidFill>
              <a:latin typeface="Calibri"/>
              <a:ea typeface="Calibri"/>
              <a:cs typeface="Calibri"/>
              <a:sym typeface="Calibri"/>
            </a:endParaRPr>
          </a:p>
          <a:p>
            <a:pPr indent="-342900" lvl="1" marL="914400" rtl="0" algn="l">
              <a:spcBef>
                <a:spcPts val="0"/>
              </a:spcBef>
              <a:spcAft>
                <a:spcPts val="0"/>
              </a:spcAft>
              <a:buClr>
                <a:srgbClr val="A49665"/>
              </a:buClr>
              <a:buSzPts val="1800"/>
              <a:buFont typeface="Calibri"/>
              <a:buChar char="○"/>
            </a:pPr>
            <a:r>
              <a:rPr lang="en-US" sz="1800">
                <a:solidFill>
                  <a:srgbClr val="005035"/>
                </a:solidFill>
                <a:latin typeface="Calibri"/>
                <a:ea typeface="Calibri"/>
                <a:cs typeface="Calibri"/>
                <a:sym typeface="Calibri"/>
              </a:rPr>
              <a:t>UNC Charlotte Leadership adopts System Office’s reporting structure as campus reporting structure</a:t>
            </a:r>
            <a:endParaRPr sz="1800">
              <a:solidFill>
                <a:srgbClr val="005035"/>
              </a:solidFill>
              <a:latin typeface="Calibri"/>
              <a:ea typeface="Calibri"/>
              <a:cs typeface="Calibri"/>
              <a:sym typeface="Calibri"/>
            </a:endParaRPr>
          </a:p>
          <a:p>
            <a:pPr indent="-342900" lvl="1" marL="914400" rtl="0" algn="l">
              <a:spcBef>
                <a:spcPts val="0"/>
              </a:spcBef>
              <a:spcAft>
                <a:spcPts val="0"/>
              </a:spcAft>
              <a:buClr>
                <a:srgbClr val="A49665"/>
              </a:buClr>
              <a:buSzPts val="1800"/>
              <a:buFont typeface="Calibri"/>
              <a:buChar char="○"/>
            </a:pPr>
            <a:r>
              <a:rPr lang="en-US" sz="1800">
                <a:solidFill>
                  <a:srgbClr val="005035"/>
                </a:solidFill>
                <a:latin typeface="Calibri"/>
                <a:ea typeface="Calibri"/>
                <a:cs typeface="Calibri"/>
                <a:sym typeface="Calibri"/>
              </a:rPr>
              <a:t>Created templates for both current and future fiscal year budget planning</a:t>
            </a:r>
            <a:endParaRPr sz="1800">
              <a:solidFill>
                <a:srgbClr val="005035"/>
              </a:solidFill>
              <a:latin typeface="Calibri"/>
              <a:ea typeface="Calibri"/>
              <a:cs typeface="Calibri"/>
              <a:sym typeface="Calibri"/>
            </a:endParaRPr>
          </a:p>
          <a:p>
            <a:pPr indent="-342900" lvl="1" marL="914400" rtl="0" algn="l">
              <a:spcBef>
                <a:spcPts val="0"/>
              </a:spcBef>
              <a:spcAft>
                <a:spcPts val="0"/>
              </a:spcAft>
              <a:buClr>
                <a:srgbClr val="A49665"/>
              </a:buClr>
              <a:buSzPts val="1800"/>
              <a:buFont typeface="Calibri"/>
              <a:buChar char="○"/>
            </a:pPr>
            <a:r>
              <a:rPr lang="en-US" sz="1800">
                <a:solidFill>
                  <a:srgbClr val="005035"/>
                </a:solidFill>
                <a:latin typeface="Calibri"/>
                <a:ea typeface="Calibri"/>
                <a:cs typeface="Calibri"/>
                <a:sym typeface="Calibri"/>
              </a:rPr>
              <a:t>Budgets applied in Banner via Mass Budget Revisions from templates by Budget Office only (quarterly)</a:t>
            </a:r>
            <a:endParaRPr sz="1800">
              <a:solidFill>
                <a:srgbClr val="005035"/>
              </a:solidFill>
              <a:latin typeface="Calibri"/>
              <a:ea typeface="Calibri"/>
              <a:cs typeface="Calibri"/>
              <a:sym typeface="Calibri"/>
            </a:endParaRPr>
          </a:p>
          <a:p>
            <a:pPr indent="0" lvl="0" marL="914400" rtl="0" algn="l">
              <a:spcBef>
                <a:spcPts val="0"/>
              </a:spcBef>
              <a:spcAft>
                <a:spcPts val="0"/>
              </a:spcAft>
              <a:buNone/>
            </a:pPr>
            <a:r>
              <a:t/>
            </a:r>
            <a:endParaRPr sz="1800">
              <a:solidFill>
                <a:srgbClr val="005035"/>
              </a:solidFill>
              <a:latin typeface="Calibri"/>
              <a:ea typeface="Calibri"/>
              <a:cs typeface="Calibri"/>
              <a:sym typeface="Calibri"/>
            </a:endParaRPr>
          </a:p>
          <a:p>
            <a:pPr indent="-355600" lvl="0" marL="457200" rtl="0" algn="l">
              <a:spcBef>
                <a:spcPts val="0"/>
              </a:spcBef>
              <a:spcAft>
                <a:spcPts val="0"/>
              </a:spcAft>
              <a:buClr>
                <a:srgbClr val="A49665"/>
              </a:buClr>
              <a:buSzPts val="2000"/>
              <a:buFont typeface="Calibri"/>
              <a:buChar char="●"/>
            </a:pPr>
            <a:r>
              <a:rPr b="1" lang="en-US" sz="2200">
                <a:solidFill>
                  <a:srgbClr val="A49665"/>
                </a:solidFill>
                <a:latin typeface="Calibri"/>
                <a:ea typeface="Calibri"/>
                <a:cs typeface="Calibri"/>
                <a:sym typeface="Calibri"/>
              </a:rPr>
              <a:t>FY23</a:t>
            </a:r>
            <a:r>
              <a:rPr lang="en-US" sz="2000">
                <a:latin typeface="Calibri"/>
                <a:ea typeface="Calibri"/>
                <a:cs typeface="Calibri"/>
                <a:sym typeface="Calibri"/>
              </a:rPr>
              <a:t>- </a:t>
            </a:r>
            <a:r>
              <a:rPr lang="en-US" sz="2000">
                <a:solidFill>
                  <a:srgbClr val="005035"/>
                </a:solidFill>
                <a:latin typeface="Calibri"/>
                <a:ea typeface="Calibri"/>
                <a:cs typeface="Calibri"/>
                <a:sym typeface="Calibri"/>
              </a:rPr>
              <a:t>UNC Charlotte implements new FTR (financial transaction revision) and report central reporting </a:t>
            </a:r>
            <a:endParaRPr sz="2000">
              <a:solidFill>
                <a:srgbClr val="005035"/>
              </a:solidFill>
              <a:latin typeface="Calibri"/>
              <a:ea typeface="Calibri"/>
              <a:cs typeface="Calibri"/>
              <a:sym typeface="Calibri"/>
            </a:endParaRPr>
          </a:p>
          <a:p>
            <a:pPr indent="-342900" lvl="1" marL="914400" rtl="0" algn="l">
              <a:spcBef>
                <a:spcPts val="0"/>
              </a:spcBef>
              <a:spcAft>
                <a:spcPts val="0"/>
              </a:spcAft>
              <a:buClr>
                <a:srgbClr val="A49665"/>
              </a:buClr>
              <a:buSzPts val="1800"/>
              <a:buFont typeface="Calibri"/>
              <a:buChar char="○"/>
            </a:pPr>
            <a:r>
              <a:rPr lang="en-US" sz="1800">
                <a:solidFill>
                  <a:srgbClr val="005035"/>
                </a:solidFill>
                <a:latin typeface="Calibri"/>
                <a:ea typeface="Calibri"/>
                <a:cs typeface="Calibri"/>
                <a:sym typeface="Calibri"/>
              </a:rPr>
              <a:t>Campus leadership reports adopt AFB structure </a:t>
            </a:r>
            <a:endParaRPr sz="1800">
              <a:solidFill>
                <a:srgbClr val="005035"/>
              </a:solidFill>
              <a:latin typeface="Calibri"/>
              <a:ea typeface="Calibri"/>
              <a:cs typeface="Calibri"/>
              <a:sym typeface="Calibri"/>
            </a:endParaRPr>
          </a:p>
          <a:p>
            <a:pPr indent="-342900" lvl="1" marL="914400" rtl="0" algn="l">
              <a:spcBef>
                <a:spcPts val="0"/>
              </a:spcBef>
              <a:spcAft>
                <a:spcPts val="0"/>
              </a:spcAft>
              <a:buClr>
                <a:srgbClr val="A49665"/>
              </a:buClr>
              <a:buSzPts val="1800"/>
              <a:buFont typeface="Calibri"/>
              <a:buChar char="○"/>
            </a:pPr>
            <a:r>
              <a:rPr lang="en-US" sz="1800">
                <a:solidFill>
                  <a:srgbClr val="005035"/>
                </a:solidFill>
                <a:latin typeface="Calibri"/>
                <a:ea typeface="Calibri"/>
                <a:cs typeface="Calibri"/>
                <a:sym typeface="Calibri"/>
              </a:rPr>
              <a:t>New FTR give department level budget managers the tools to better track and understand full scope of budget (anticipated revenue and spend)</a:t>
            </a:r>
            <a:endParaRPr sz="1800">
              <a:solidFill>
                <a:srgbClr val="005035"/>
              </a:solidFill>
              <a:latin typeface="Calibri"/>
              <a:ea typeface="Calibri"/>
              <a:cs typeface="Calibri"/>
              <a:sym typeface="Calibri"/>
            </a:endParaRPr>
          </a:p>
          <a:p>
            <a:pPr indent="0" lvl="0" marL="91440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1" name="Shape 271"/>
        <p:cNvGrpSpPr/>
        <p:nvPr/>
      </p:nvGrpSpPr>
      <p:grpSpPr>
        <a:xfrm>
          <a:off x="0" y="0"/>
          <a:ext cx="0" cy="0"/>
          <a:chOff x="0" y="0"/>
          <a:chExt cx="0" cy="0"/>
        </a:xfrm>
      </p:grpSpPr>
      <p:sp>
        <p:nvSpPr>
          <p:cNvPr id="272" name="Google Shape;272;p32"/>
          <p:cNvSpPr txBox="1"/>
          <p:nvPr/>
        </p:nvSpPr>
        <p:spPr>
          <a:xfrm>
            <a:off x="310750" y="1590250"/>
            <a:ext cx="1149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273" name="Google Shape;273;p32"/>
          <p:cNvSpPr txBox="1"/>
          <p:nvPr/>
        </p:nvSpPr>
        <p:spPr>
          <a:xfrm>
            <a:off x="212175" y="59425"/>
            <a:ext cx="116364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US" sz="3600">
                <a:solidFill>
                  <a:srgbClr val="005035"/>
                </a:solidFill>
                <a:latin typeface="Calibri"/>
                <a:ea typeface="Calibri"/>
                <a:cs typeface="Calibri"/>
                <a:sym typeface="Calibri"/>
              </a:rPr>
              <a:t>Using 970102 in New FTR</a:t>
            </a:r>
            <a:endParaRPr b="1" i="1" sz="3600">
              <a:solidFill>
                <a:srgbClr val="005035"/>
              </a:solidFill>
              <a:latin typeface="Calibri"/>
              <a:ea typeface="Calibri"/>
              <a:cs typeface="Calibri"/>
              <a:sym typeface="Calibri"/>
            </a:endParaRPr>
          </a:p>
        </p:txBody>
      </p:sp>
      <p:sp>
        <p:nvSpPr>
          <p:cNvPr id="274" name="Google Shape;274;p32"/>
          <p:cNvSpPr txBox="1"/>
          <p:nvPr/>
        </p:nvSpPr>
        <p:spPr>
          <a:xfrm>
            <a:off x="252300" y="936300"/>
            <a:ext cx="11687400" cy="1111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US" sz="2800">
                <a:solidFill>
                  <a:srgbClr val="005035"/>
                </a:solidFill>
              </a:rPr>
              <a:t>Move revenue or expense to an area </a:t>
            </a:r>
            <a:r>
              <a:rPr lang="en-US" sz="2800">
                <a:solidFill>
                  <a:srgbClr val="005035"/>
                </a:solidFill>
              </a:rPr>
              <a:t>outside of your unit via JE</a:t>
            </a:r>
            <a:r>
              <a:rPr lang="en-US" sz="2800">
                <a:solidFill>
                  <a:srgbClr val="005035"/>
                </a:solidFill>
              </a:rPr>
              <a:t>-         </a:t>
            </a:r>
            <a:r>
              <a:rPr b="1" lang="en-US" sz="2800">
                <a:solidFill>
                  <a:srgbClr val="A49665"/>
                </a:solidFill>
              </a:rPr>
              <a:t>then you will need to adjust 970102 on all of your funds involved</a:t>
            </a:r>
            <a:endParaRPr b="1" sz="3100">
              <a:solidFill>
                <a:srgbClr val="A49665"/>
              </a:solidFill>
              <a:latin typeface="Calibri"/>
              <a:ea typeface="Calibri"/>
              <a:cs typeface="Calibri"/>
              <a:sym typeface="Calibri"/>
            </a:endParaRPr>
          </a:p>
        </p:txBody>
      </p:sp>
      <p:pic>
        <p:nvPicPr>
          <p:cNvPr id="275" name="Google Shape;275;p32"/>
          <p:cNvPicPr preferRelativeResize="0"/>
          <p:nvPr/>
        </p:nvPicPr>
        <p:blipFill>
          <a:blip r:embed="rId4">
            <a:alphaModFix/>
          </a:blip>
          <a:stretch>
            <a:fillRect/>
          </a:stretch>
        </p:blipFill>
        <p:spPr>
          <a:xfrm>
            <a:off x="1715025" y="2047500"/>
            <a:ext cx="8761950" cy="3824925"/>
          </a:xfrm>
          <a:prstGeom prst="rect">
            <a:avLst/>
          </a:prstGeom>
          <a:noFill/>
          <a:ln>
            <a:noFill/>
          </a:ln>
        </p:spPr>
      </p:pic>
      <p:sp>
        <p:nvSpPr>
          <p:cNvPr id="276" name="Google Shape;276;p32"/>
          <p:cNvSpPr/>
          <p:nvPr/>
        </p:nvSpPr>
        <p:spPr>
          <a:xfrm>
            <a:off x="4" y="-17110"/>
            <a:ext cx="3388200" cy="891900"/>
          </a:xfrm>
          <a:prstGeom prst="chevron">
            <a:avLst>
              <a:gd fmla="val 50000" name="adj"/>
            </a:avLst>
          </a:prstGeom>
          <a:solidFill>
            <a:srgbClr val="00503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1900">
                <a:solidFill>
                  <a:srgbClr val="FFFFFF"/>
                </a:solidFill>
                <a:latin typeface="Roboto"/>
                <a:ea typeface="Roboto"/>
                <a:cs typeface="Roboto"/>
                <a:sym typeface="Roboto"/>
              </a:rPr>
              <a:t>New FTR</a:t>
            </a:r>
            <a:endParaRPr b="1" sz="1900">
              <a:solidFill>
                <a:srgbClr val="FFFFFF"/>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0" name="Shape 280"/>
        <p:cNvGrpSpPr/>
        <p:nvPr/>
      </p:nvGrpSpPr>
      <p:grpSpPr>
        <a:xfrm>
          <a:off x="0" y="0"/>
          <a:ext cx="0" cy="0"/>
          <a:chOff x="0" y="0"/>
          <a:chExt cx="0" cy="0"/>
        </a:xfrm>
      </p:grpSpPr>
      <p:sp>
        <p:nvSpPr>
          <p:cNvPr id="281" name="Google Shape;281;p33"/>
          <p:cNvSpPr txBox="1"/>
          <p:nvPr/>
        </p:nvSpPr>
        <p:spPr>
          <a:xfrm>
            <a:off x="310750" y="1590250"/>
            <a:ext cx="1149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pic>
        <p:nvPicPr>
          <p:cNvPr id="282" name="Google Shape;282;p33"/>
          <p:cNvPicPr preferRelativeResize="0"/>
          <p:nvPr/>
        </p:nvPicPr>
        <p:blipFill>
          <a:blip r:embed="rId4">
            <a:alphaModFix/>
          </a:blip>
          <a:stretch>
            <a:fillRect/>
          </a:stretch>
        </p:blipFill>
        <p:spPr>
          <a:xfrm>
            <a:off x="152400" y="0"/>
            <a:ext cx="11887199" cy="1536748"/>
          </a:xfrm>
          <a:prstGeom prst="rect">
            <a:avLst/>
          </a:prstGeom>
          <a:noFill/>
          <a:ln>
            <a:noFill/>
          </a:ln>
        </p:spPr>
      </p:pic>
      <p:sp>
        <p:nvSpPr>
          <p:cNvPr id="283" name="Google Shape;283;p33"/>
          <p:cNvSpPr txBox="1"/>
          <p:nvPr/>
        </p:nvSpPr>
        <p:spPr>
          <a:xfrm>
            <a:off x="356400" y="1444025"/>
            <a:ext cx="11683200" cy="4602300"/>
          </a:xfrm>
          <a:prstGeom prst="rect">
            <a:avLst/>
          </a:prstGeom>
          <a:noFill/>
          <a:ln>
            <a:noFill/>
          </a:ln>
        </p:spPr>
        <p:txBody>
          <a:bodyPr anchorCtr="0" anchor="t" bIns="91425" lIns="91425" spcFirstLastPara="1" rIns="91425" wrap="square" tIns="91425">
            <a:spAutoFit/>
          </a:bodyPr>
          <a:lstStyle/>
          <a:p>
            <a:pPr indent="-406400" lvl="0" marL="457200" rtl="0" algn="l">
              <a:spcBef>
                <a:spcPts val="0"/>
              </a:spcBef>
              <a:spcAft>
                <a:spcPts val="0"/>
              </a:spcAft>
              <a:buClr>
                <a:srgbClr val="A49665"/>
              </a:buClr>
              <a:buSzPts val="2800"/>
              <a:buChar char="●"/>
            </a:pPr>
            <a:r>
              <a:rPr b="1" lang="en-US" sz="2800">
                <a:solidFill>
                  <a:srgbClr val="005035"/>
                </a:solidFill>
              </a:rPr>
              <a:t>Monthly Reconciliation</a:t>
            </a:r>
            <a:endParaRPr b="1" sz="2800">
              <a:solidFill>
                <a:srgbClr val="005035"/>
              </a:solidFill>
            </a:endParaRPr>
          </a:p>
          <a:p>
            <a:pPr indent="-387350" lvl="1" marL="914400" rtl="0" algn="l">
              <a:spcBef>
                <a:spcPts val="0"/>
              </a:spcBef>
              <a:spcAft>
                <a:spcPts val="0"/>
              </a:spcAft>
              <a:buClr>
                <a:srgbClr val="A49665"/>
              </a:buClr>
              <a:buSzPts val="2500"/>
              <a:buChar char="○"/>
            </a:pPr>
            <a:r>
              <a:rPr lang="en-US" sz="2500">
                <a:solidFill>
                  <a:srgbClr val="005035"/>
                </a:solidFill>
              </a:rPr>
              <a:t>ReportCentral report: Operating Ledger plus beginning balances coming soon</a:t>
            </a:r>
            <a:endParaRPr sz="2500">
              <a:solidFill>
                <a:srgbClr val="005035"/>
              </a:solidFill>
            </a:endParaRPr>
          </a:p>
          <a:p>
            <a:pPr indent="-374650" lvl="2" marL="1371600" rtl="0" algn="l">
              <a:spcBef>
                <a:spcPts val="0"/>
              </a:spcBef>
              <a:spcAft>
                <a:spcPts val="0"/>
              </a:spcAft>
              <a:buClr>
                <a:srgbClr val="A49665"/>
              </a:buClr>
              <a:buSzPts val="2300"/>
              <a:buChar char="■"/>
            </a:pPr>
            <a:r>
              <a:rPr lang="en-US" sz="2300">
                <a:solidFill>
                  <a:srgbClr val="005035"/>
                </a:solidFill>
              </a:rPr>
              <a:t>Until available, Budget Office will send out monthly report</a:t>
            </a:r>
            <a:endParaRPr sz="2300">
              <a:solidFill>
                <a:srgbClr val="005035"/>
              </a:solidFill>
            </a:endParaRPr>
          </a:p>
          <a:p>
            <a:pPr indent="-387350" lvl="1" marL="914400" rtl="0" algn="l">
              <a:spcBef>
                <a:spcPts val="0"/>
              </a:spcBef>
              <a:spcAft>
                <a:spcPts val="0"/>
              </a:spcAft>
              <a:buClr>
                <a:srgbClr val="A49665"/>
              </a:buClr>
              <a:buSzPts val="2500"/>
              <a:buChar char="○"/>
            </a:pPr>
            <a:r>
              <a:rPr lang="en-US" sz="2500">
                <a:solidFill>
                  <a:srgbClr val="005035"/>
                </a:solidFill>
              </a:rPr>
              <a:t>When do you need to adjust non-general fund budget?</a:t>
            </a:r>
            <a:endParaRPr sz="2500">
              <a:solidFill>
                <a:srgbClr val="005035"/>
              </a:solidFill>
            </a:endParaRPr>
          </a:p>
          <a:p>
            <a:pPr indent="-374650" lvl="2" marL="1371600" rtl="0" algn="l">
              <a:spcBef>
                <a:spcPts val="0"/>
              </a:spcBef>
              <a:spcAft>
                <a:spcPts val="0"/>
              </a:spcAft>
              <a:buClr>
                <a:srgbClr val="A49665"/>
              </a:buClr>
              <a:buSzPts val="2300"/>
              <a:buChar char="■"/>
            </a:pPr>
            <a:r>
              <a:rPr lang="en-US" sz="2300">
                <a:solidFill>
                  <a:srgbClr val="005035"/>
                </a:solidFill>
              </a:rPr>
              <a:t>YTD activity is higher than budget</a:t>
            </a:r>
            <a:endParaRPr sz="2300">
              <a:solidFill>
                <a:srgbClr val="005035"/>
              </a:solidFill>
            </a:endParaRPr>
          </a:p>
          <a:p>
            <a:pPr indent="-355600" lvl="3" marL="1828800" rtl="0" algn="l">
              <a:spcBef>
                <a:spcPts val="0"/>
              </a:spcBef>
              <a:spcAft>
                <a:spcPts val="0"/>
              </a:spcAft>
              <a:buClr>
                <a:srgbClr val="A49665"/>
              </a:buClr>
              <a:buSzPts val="2000"/>
              <a:buChar char="●"/>
            </a:pPr>
            <a:r>
              <a:rPr lang="en-US" sz="2000">
                <a:solidFill>
                  <a:srgbClr val="005035"/>
                </a:solidFill>
              </a:rPr>
              <a:t>Annual revenue and/or transfers in come in higher or lower than projected</a:t>
            </a:r>
            <a:endParaRPr sz="2000">
              <a:solidFill>
                <a:srgbClr val="005035"/>
              </a:solidFill>
            </a:endParaRPr>
          </a:p>
          <a:p>
            <a:pPr indent="-355600" lvl="3" marL="1828800" rtl="0" algn="l">
              <a:spcBef>
                <a:spcPts val="0"/>
              </a:spcBef>
              <a:spcAft>
                <a:spcPts val="0"/>
              </a:spcAft>
              <a:buClr>
                <a:srgbClr val="A49665"/>
              </a:buClr>
              <a:buSzPts val="2000"/>
              <a:buChar char="●"/>
            </a:pPr>
            <a:r>
              <a:rPr lang="en-US" sz="2000">
                <a:solidFill>
                  <a:srgbClr val="005035"/>
                </a:solidFill>
              </a:rPr>
              <a:t>Spending and/or transfers out is higher than what you have budgeted</a:t>
            </a:r>
            <a:endParaRPr sz="2000">
              <a:solidFill>
                <a:srgbClr val="005035"/>
              </a:solidFill>
            </a:endParaRPr>
          </a:p>
          <a:p>
            <a:pPr indent="-406400" lvl="0" marL="457200" rtl="0" algn="l">
              <a:spcBef>
                <a:spcPts val="0"/>
              </a:spcBef>
              <a:spcAft>
                <a:spcPts val="0"/>
              </a:spcAft>
              <a:buClr>
                <a:srgbClr val="A49665"/>
              </a:buClr>
              <a:buSzPts val="2800"/>
              <a:buChar char="●"/>
            </a:pPr>
            <a:r>
              <a:rPr b="1" lang="en-US" sz="2800">
                <a:solidFill>
                  <a:srgbClr val="005035"/>
                </a:solidFill>
              </a:rPr>
              <a:t>Keep funds clear of deficits</a:t>
            </a:r>
            <a:endParaRPr sz="2800">
              <a:solidFill>
                <a:srgbClr val="005035"/>
              </a:solidFill>
            </a:endParaRPr>
          </a:p>
          <a:p>
            <a:pPr indent="-406400" lvl="0" marL="457200" rtl="0" algn="l">
              <a:spcBef>
                <a:spcPts val="0"/>
              </a:spcBef>
              <a:spcAft>
                <a:spcPts val="0"/>
              </a:spcAft>
              <a:buClr>
                <a:srgbClr val="A49665"/>
              </a:buClr>
              <a:buSzPts val="2800"/>
              <a:buChar char="●"/>
            </a:pPr>
            <a:r>
              <a:rPr b="1" lang="en-US" sz="2800">
                <a:solidFill>
                  <a:srgbClr val="005035"/>
                </a:solidFill>
              </a:rPr>
              <a:t>Beginning budget pools will continue to be rolled and updated with AFB budget pools provided by Business Officers</a:t>
            </a:r>
            <a:endParaRPr b="1" sz="2800">
              <a:solidFill>
                <a:srgbClr val="005035"/>
              </a:solidFill>
            </a:endParaRPr>
          </a:p>
          <a:p>
            <a:pPr indent="0" lvl="0" marL="182880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7" name="Shape 287"/>
        <p:cNvGrpSpPr/>
        <p:nvPr/>
      </p:nvGrpSpPr>
      <p:grpSpPr>
        <a:xfrm>
          <a:off x="0" y="0"/>
          <a:ext cx="0" cy="0"/>
          <a:chOff x="0" y="0"/>
          <a:chExt cx="0" cy="0"/>
        </a:xfrm>
      </p:grpSpPr>
      <p:sp>
        <p:nvSpPr>
          <p:cNvPr id="288" name="Google Shape;288;p34"/>
          <p:cNvSpPr txBox="1"/>
          <p:nvPr/>
        </p:nvSpPr>
        <p:spPr>
          <a:xfrm>
            <a:off x="237650" y="152775"/>
            <a:ext cx="11687400" cy="631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Clr>
                <a:srgbClr val="90C226"/>
              </a:buClr>
              <a:buSzPts val="3200"/>
              <a:buFont typeface="Trebuchet MS"/>
              <a:buNone/>
            </a:pPr>
            <a:r>
              <a:rPr b="1" lang="en-US" sz="2900">
                <a:solidFill>
                  <a:srgbClr val="005035"/>
                </a:solidFill>
              </a:rPr>
              <a:t>         </a:t>
            </a:r>
            <a:r>
              <a:rPr b="1" lang="en-US" sz="2900">
                <a:solidFill>
                  <a:srgbClr val="005035"/>
                </a:solidFill>
              </a:rPr>
              <a:t>When must I submit my FTR Budget Revisions?</a:t>
            </a:r>
            <a:endParaRPr b="1" sz="2900">
              <a:solidFill>
                <a:srgbClr val="005035"/>
              </a:solidFill>
            </a:endParaRPr>
          </a:p>
        </p:txBody>
      </p:sp>
      <p:sp>
        <p:nvSpPr>
          <p:cNvPr id="289" name="Google Shape;289;p34"/>
          <p:cNvSpPr txBox="1"/>
          <p:nvPr/>
        </p:nvSpPr>
        <p:spPr>
          <a:xfrm>
            <a:off x="349800" y="891900"/>
            <a:ext cx="114924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600"/>
              <a:buFont typeface="Arial"/>
              <a:buNone/>
            </a:pPr>
            <a:r>
              <a:rPr lang="en-US" sz="2000">
                <a:solidFill>
                  <a:srgbClr val="005035"/>
                </a:solidFill>
              </a:rPr>
              <a:t>These deadlines are for the Budget Office, meaning revisions must be approved at all levels and reach our queue by this time. </a:t>
            </a:r>
            <a:r>
              <a:rPr b="1" i="1" lang="en-US" sz="2000">
                <a:solidFill>
                  <a:srgbClr val="A49665"/>
                </a:solidFill>
              </a:rPr>
              <a:t>Please note your division may have a separate deadline for approvals.</a:t>
            </a:r>
            <a:endParaRPr sz="2100">
              <a:solidFill>
                <a:srgbClr val="A49665"/>
              </a:solidFill>
            </a:endParaRPr>
          </a:p>
        </p:txBody>
      </p:sp>
      <p:graphicFrame>
        <p:nvGraphicFramePr>
          <p:cNvPr id="290" name="Google Shape;290;p34"/>
          <p:cNvGraphicFramePr/>
          <p:nvPr/>
        </p:nvGraphicFramePr>
        <p:xfrm>
          <a:off x="2686931" y="1972439"/>
          <a:ext cx="3000000" cy="3000000"/>
        </p:xfrm>
        <a:graphic>
          <a:graphicData uri="http://schemas.openxmlformats.org/drawingml/2006/table">
            <a:tbl>
              <a:tblPr>
                <a:noFill/>
                <a:tableStyleId>{3AD130C9-B637-4086-B93A-41DE4EA70F7E}</a:tableStyleId>
              </a:tblPr>
              <a:tblGrid>
                <a:gridCol w="2726525"/>
                <a:gridCol w="3670325"/>
              </a:tblGrid>
              <a:tr h="266700">
                <a:tc gridSpan="2">
                  <a:txBody>
                    <a:bodyPr/>
                    <a:lstStyle/>
                    <a:p>
                      <a:pPr indent="0" lvl="0" marL="0" marR="0" rtl="0" algn="ctr">
                        <a:lnSpc>
                          <a:spcPct val="100000"/>
                        </a:lnSpc>
                        <a:spcBef>
                          <a:spcPts val="0"/>
                        </a:spcBef>
                        <a:spcAft>
                          <a:spcPts val="0"/>
                        </a:spcAft>
                        <a:buClr>
                          <a:srgbClr val="000000"/>
                        </a:buClr>
                        <a:buSzPts val="1100"/>
                        <a:buFont typeface="Arial"/>
                        <a:buNone/>
                      </a:pPr>
                      <a:r>
                        <a:rPr b="1" i="0" lang="en-US" sz="1600" u="none" cap="none" strike="noStrike">
                          <a:solidFill>
                            <a:schemeClr val="lt1"/>
                          </a:solidFill>
                          <a:latin typeface="Arial"/>
                          <a:ea typeface="Arial"/>
                          <a:cs typeface="Arial"/>
                          <a:sym typeface="Arial"/>
                        </a:rPr>
                        <a:t>Budget Revision Deadlines</a:t>
                      </a:r>
                      <a:endParaRPr sz="2300" u="none" cap="none" strike="noStrike">
                        <a:solidFill>
                          <a:schemeClr val="lt1"/>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99064"/>
                    </a:solidFill>
                  </a:tcPr>
                </a:tc>
                <a:tc hMerge="1"/>
              </a:tr>
              <a:tr h="139700">
                <a:tc>
                  <a:txBody>
                    <a:bodyPr/>
                    <a:lstStyle/>
                    <a:p>
                      <a:pPr indent="0" lvl="0" marL="0" marR="0" rtl="0" algn="ctr">
                        <a:lnSpc>
                          <a:spcPct val="100000"/>
                        </a:lnSpc>
                        <a:spcBef>
                          <a:spcPts val="0"/>
                        </a:spcBef>
                        <a:spcAft>
                          <a:spcPts val="0"/>
                        </a:spcAft>
                        <a:buClr>
                          <a:srgbClr val="000000"/>
                        </a:buClr>
                        <a:buSzPts val="1100"/>
                        <a:buFont typeface="Arial"/>
                        <a:buNone/>
                      </a:pPr>
                      <a:r>
                        <a:rPr b="1" i="0" lang="en-US" sz="1200" u="none" cap="none" strike="noStrike">
                          <a:solidFill>
                            <a:srgbClr val="000000"/>
                          </a:solidFill>
                          <a:latin typeface="Arial"/>
                          <a:ea typeface="Arial"/>
                          <a:cs typeface="Arial"/>
                          <a:sym typeface="Arial"/>
                        </a:rPr>
                        <a:t>July</a:t>
                      </a:r>
                      <a:endParaRPr sz="19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200" u="none" cap="none" strike="noStrike">
                          <a:solidFill>
                            <a:srgbClr val="000000"/>
                          </a:solidFill>
                          <a:latin typeface="Arial"/>
                          <a:ea typeface="Arial"/>
                          <a:cs typeface="Arial"/>
                          <a:sym typeface="Arial"/>
                        </a:rPr>
                        <a:t>Wednesday the 26th</a:t>
                      </a:r>
                      <a:endParaRPr sz="19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9700">
                <a:tc>
                  <a:txBody>
                    <a:bodyPr/>
                    <a:lstStyle/>
                    <a:p>
                      <a:pPr indent="0" lvl="0" marL="0" marR="0" rtl="0" algn="ctr">
                        <a:lnSpc>
                          <a:spcPct val="100000"/>
                        </a:lnSpc>
                        <a:spcBef>
                          <a:spcPts val="0"/>
                        </a:spcBef>
                        <a:spcAft>
                          <a:spcPts val="0"/>
                        </a:spcAft>
                        <a:buClr>
                          <a:srgbClr val="000000"/>
                        </a:buClr>
                        <a:buSzPts val="1100"/>
                        <a:buFont typeface="Arial"/>
                        <a:buNone/>
                      </a:pPr>
                      <a:r>
                        <a:rPr b="1" i="0" lang="en-US" sz="1200" u="none" cap="none" strike="noStrike">
                          <a:solidFill>
                            <a:srgbClr val="000000"/>
                          </a:solidFill>
                          <a:latin typeface="Arial"/>
                          <a:ea typeface="Arial"/>
                          <a:cs typeface="Arial"/>
                          <a:sym typeface="Arial"/>
                        </a:rPr>
                        <a:t>August</a:t>
                      </a:r>
                      <a:endParaRPr sz="19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200" u="none" cap="none" strike="noStrike">
                          <a:solidFill>
                            <a:srgbClr val="000000"/>
                          </a:solidFill>
                          <a:latin typeface="Arial"/>
                          <a:ea typeface="Arial"/>
                          <a:cs typeface="Arial"/>
                          <a:sym typeface="Arial"/>
                        </a:rPr>
                        <a:t>Friday the 25th</a:t>
                      </a:r>
                      <a:endParaRPr sz="19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9700">
                <a:tc>
                  <a:txBody>
                    <a:bodyPr/>
                    <a:lstStyle/>
                    <a:p>
                      <a:pPr indent="0" lvl="0" marL="0" marR="0" rtl="0" algn="ctr">
                        <a:lnSpc>
                          <a:spcPct val="100000"/>
                        </a:lnSpc>
                        <a:spcBef>
                          <a:spcPts val="0"/>
                        </a:spcBef>
                        <a:spcAft>
                          <a:spcPts val="0"/>
                        </a:spcAft>
                        <a:buClr>
                          <a:srgbClr val="000000"/>
                        </a:buClr>
                        <a:buSzPts val="1100"/>
                        <a:buFont typeface="Arial"/>
                        <a:buNone/>
                      </a:pPr>
                      <a:r>
                        <a:rPr b="1" i="0" lang="en-US" sz="1200" u="none" cap="none" strike="noStrike">
                          <a:solidFill>
                            <a:srgbClr val="000000"/>
                          </a:solidFill>
                          <a:latin typeface="Arial"/>
                          <a:ea typeface="Arial"/>
                          <a:cs typeface="Arial"/>
                          <a:sym typeface="Arial"/>
                        </a:rPr>
                        <a:t>September</a:t>
                      </a:r>
                      <a:endParaRPr sz="19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200" u="none" cap="none" strike="noStrike">
                          <a:solidFill>
                            <a:srgbClr val="000000"/>
                          </a:solidFill>
                          <a:latin typeface="Arial"/>
                          <a:ea typeface="Arial"/>
                          <a:cs typeface="Arial"/>
                          <a:sym typeface="Arial"/>
                        </a:rPr>
                        <a:t>Monday the 25th</a:t>
                      </a:r>
                      <a:endParaRPr sz="19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9700">
                <a:tc>
                  <a:txBody>
                    <a:bodyPr/>
                    <a:lstStyle/>
                    <a:p>
                      <a:pPr indent="0" lvl="0" marL="0" marR="0" rtl="0" algn="ctr">
                        <a:lnSpc>
                          <a:spcPct val="100000"/>
                        </a:lnSpc>
                        <a:spcBef>
                          <a:spcPts val="0"/>
                        </a:spcBef>
                        <a:spcAft>
                          <a:spcPts val="0"/>
                        </a:spcAft>
                        <a:buClr>
                          <a:srgbClr val="000000"/>
                        </a:buClr>
                        <a:buSzPts val="1100"/>
                        <a:buFont typeface="Arial"/>
                        <a:buNone/>
                      </a:pPr>
                      <a:r>
                        <a:rPr b="1" i="0" lang="en-US" sz="1200" u="none" cap="none" strike="noStrike">
                          <a:solidFill>
                            <a:srgbClr val="000000"/>
                          </a:solidFill>
                          <a:latin typeface="Arial"/>
                          <a:ea typeface="Arial"/>
                          <a:cs typeface="Arial"/>
                          <a:sym typeface="Arial"/>
                        </a:rPr>
                        <a:t>October</a:t>
                      </a:r>
                      <a:endParaRPr sz="19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200" u="none" cap="none" strike="noStrike">
                          <a:solidFill>
                            <a:srgbClr val="000000"/>
                          </a:solidFill>
                          <a:latin typeface="Arial"/>
                          <a:ea typeface="Arial"/>
                          <a:cs typeface="Arial"/>
                          <a:sym typeface="Arial"/>
                        </a:rPr>
                        <a:t>Wednesday the 25th</a:t>
                      </a:r>
                      <a:endParaRPr sz="19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9700">
                <a:tc>
                  <a:txBody>
                    <a:bodyPr/>
                    <a:lstStyle/>
                    <a:p>
                      <a:pPr indent="0" lvl="0" marL="0" marR="0" rtl="0" algn="ctr">
                        <a:lnSpc>
                          <a:spcPct val="100000"/>
                        </a:lnSpc>
                        <a:spcBef>
                          <a:spcPts val="0"/>
                        </a:spcBef>
                        <a:spcAft>
                          <a:spcPts val="0"/>
                        </a:spcAft>
                        <a:buClr>
                          <a:srgbClr val="000000"/>
                        </a:buClr>
                        <a:buSzPts val="1100"/>
                        <a:buFont typeface="Arial"/>
                        <a:buNone/>
                      </a:pPr>
                      <a:r>
                        <a:rPr b="1" i="0" lang="en-US" sz="1200" u="none" cap="none" strike="noStrike">
                          <a:solidFill>
                            <a:srgbClr val="000000"/>
                          </a:solidFill>
                          <a:latin typeface="Arial"/>
                          <a:ea typeface="Arial"/>
                          <a:cs typeface="Arial"/>
                          <a:sym typeface="Arial"/>
                        </a:rPr>
                        <a:t>November</a:t>
                      </a:r>
                      <a:endParaRPr sz="19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200" u="none" cap="none" strike="noStrike">
                          <a:solidFill>
                            <a:srgbClr val="000000"/>
                          </a:solidFill>
                          <a:latin typeface="Arial"/>
                          <a:ea typeface="Arial"/>
                          <a:cs typeface="Arial"/>
                          <a:sym typeface="Arial"/>
                        </a:rPr>
                        <a:t>Friday the 24th</a:t>
                      </a:r>
                      <a:endParaRPr sz="19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9700">
                <a:tc>
                  <a:txBody>
                    <a:bodyPr/>
                    <a:lstStyle/>
                    <a:p>
                      <a:pPr indent="0" lvl="0" marL="0" marR="0" rtl="0" algn="ctr">
                        <a:lnSpc>
                          <a:spcPct val="100000"/>
                        </a:lnSpc>
                        <a:spcBef>
                          <a:spcPts val="0"/>
                        </a:spcBef>
                        <a:spcAft>
                          <a:spcPts val="0"/>
                        </a:spcAft>
                        <a:buClr>
                          <a:srgbClr val="000000"/>
                        </a:buClr>
                        <a:buSzPts val="1100"/>
                        <a:buFont typeface="Arial"/>
                        <a:buNone/>
                      </a:pPr>
                      <a:r>
                        <a:rPr b="1" i="0" lang="en-US" sz="1200" u="none" cap="none" strike="noStrike">
                          <a:solidFill>
                            <a:srgbClr val="000000"/>
                          </a:solidFill>
                          <a:latin typeface="Arial"/>
                          <a:ea typeface="Arial"/>
                          <a:cs typeface="Arial"/>
                          <a:sym typeface="Arial"/>
                        </a:rPr>
                        <a:t>December</a:t>
                      </a:r>
                      <a:endParaRPr sz="19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200" u="none" cap="none" strike="noStrike">
                          <a:solidFill>
                            <a:srgbClr val="000000"/>
                          </a:solidFill>
                          <a:latin typeface="Arial"/>
                          <a:ea typeface="Arial"/>
                          <a:cs typeface="Arial"/>
                          <a:sym typeface="Arial"/>
                        </a:rPr>
                        <a:t>Friday the 15th</a:t>
                      </a:r>
                      <a:endParaRPr sz="19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9700">
                <a:tc>
                  <a:txBody>
                    <a:bodyPr/>
                    <a:lstStyle/>
                    <a:p>
                      <a:pPr indent="0" lvl="0" marL="0" marR="0" rtl="0" algn="ctr">
                        <a:lnSpc>
                          <a:spcPct val="100000"/>
                        </a:lnSpc>
                        <a:spcBef>
                          <a:spcPts val="0"/>
                        </a:spcBef>
                        <a:spcAft>
                          <a:spcPts val="0"/>
                        </a:spcAft>
                        <a:buClr>
                          <a:srgbClr val="000000"/>
                        </a:buClr>
                        <a:buSzPts val="1100"/>
                        <a:buFont typeface="Arial"/>
                        <a:buNone/>
                      </a:pPr>
                      <a:r>
                        <a:rPr b="1" i="0" lang="en-US" sz="1200" u="none" cap="none" strike="noStrike">
                          <a:solidFill>
                            <a:srgbClr val="000000"/>
                          </a:solidFill>
                          <a:latin typeface="Arial"/>
                          <a:ea typeface="Arial"/>
                          <a:cs typeface="Arial"/>
                          <a:sym typeface="Arial"/>
                        </a:rPr>
                        <a:t>January</a:t>
                      </a:r>
                      <a:endParaRPr sz="19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200" u="none" cap="none" strike="noStrike">
                          <a:solidFill>
                            <a:srgbClr val="000000"/>
                          </a:solidFill>
                          <a:latin typeface="Arial"/>
                          <a:ea typeface="Arial"/>
                          <a:cs typeface="Arial"/>
                          <a:sym typeface="Arial"/>
                        </a:rPr>
                        <a:t>Wednesday the 25th</a:t>
                      </a:r>
                      <a:endParaRPr sz="19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9700">
                <a:tc>
                  <a:txBody>
                    <a:bodyPr/>
                    <a:lstStyle/>
                    <a:p>
                      <a:pPr indent="0" lvl="0" marL="0" marR="0" rtl="0" algn="ctr">
                        <a:lnSpc>
                          <a:spcPct val="100000"/>
                        </a:lnSpc>
                        <a:spcBef>
                          <a:spcPts val="0"/>
                        </a:spcBef>
                        <a:spcAft>
                          <a:spcPts val="0"/>
                        </a:spcAft>
                        <a:buClr>
                          <a:srgbClr val="000000"/>
                        </a:buClr>
                        <a:buSzPts val="1100"/>
                        <a:buFont typeface="Arial"/>
                        <a:buNone/>
                      </a:pPr>
                      <a:r>
                        <a:rPr b="1" i="0" lang="en-US" sz="1200" u="none" cap="none" strike="noStrike">
                          <a:solidFill>
                            <a:srgbClr val="000000"/>
                          </a:solidFill>
                          <a:latin typeface="Arial"/>
                          <a:ea typeface="Arial"/>
                          <a:cs typeface="Arial"/>
                          <a:sym typeface="Arial"/>
                        </a:rPr>
                        <a:t>February</a:t>
                      </a:r>
                      <a:endParaRPr sz="19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200" u="none" cap="none" strike="noStrike">
                          <a:solidFill>
                            <a:srgbClr val="000000"/>
                          </a:solidFill>
                          <a:latin typeface="Arial"/>
                          <a:ea typeface="Arial"/>
                          <a:cs typeface="Arial"/>
                          <a:sym typeface="Arial"/>
                        </a:rPr>
                        <a:t>Wednesday the 22nd</a:t>
                      </a:r>
                      <a:endParaRPr sz="19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9700">
                <a:tc>
                  <a:txBody>
                    <a:bodyPr/>
                    <a:lstStyle/>
                    <a:p>
                      <a:pPr indent="0" lvl="0" marL="0" marR="0" rtl="0" algn="ctr">
                        <a:lnSpc>
                          <a:spcPct val="100000"/>
                        </a:lnSpc>
                        <a:spcBef>
                          <a:spcPts val="0"/>
                        </a:spcBef>
                        <a:spcAft>
                          <a:spcPts val="0"/>
                        </a:spcAft>
                        <a:buClr>
                          <a:srgbClr val="000000"/>
                        </a:buClr>
                        <a:buSzPts val="1100"/>
                        <a:buFont typeface="Arial"/>
                        <a:buNone/>
                      </a:pPr>
                      <a:r>
                        <a:rPr b="1" i="0" lang="en-US" sz="1200" u="none" cap="none" strike="noStrike">
                          <a:solidFill>
                            <a:srgbClr val="000000"/>
                          </a:solidFill>
                          <a:latin typeface="Arial"/>
                          <a:ea typeface="Arial"/>
                          <a:cs typeface="Arial"/>
                          <a:sym typeface="Arial"/>
                        </a:rPr>
                        <a:t>March</a:t>
                      </a:r>
                      <a:endParaRPr sz="19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200" u="none" cap="none" strike="noStrike">
                          <a:solidFill>
                            <a:srgbClr val="000000"/>
                          </a:solidFill>
                          <a:latin typeface="Arial"/>
                          <a:ea typeface="Arial"/>
                          <a:cs typeface="Arial"/>
                          <a:sym typeface="Arial"/>
                        </a:rPr>
                        <a:t>Friday the 24th</a:t>
                      </a:r>
                      <a:endParaRPr sz="19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9700">
                <a:tc>
                  <a:txBody>
                    <a:bodyPr/>
                    <a:lstStyle/>
                    <a:p>
                      <a:pPr indent="0" lvl="0" marL="0" marR="0" rtl="0" algn="ctr">
                        <a:lnSpc>
                          <a:spcPct val="100000"/>
                        </a:lnSpc>
                        <a:spcBef>
                          <a:spcPts val="0"/>
                        </a:spcBef>
                        <a:spcAft>
                          <a:spcPts val="0"/>
                        </a:spcAft>
                        <a:buClr>
                          <a:srgbClr val="000000"/>
                        </a:buClr>
                        <a:buSzPts val="1100"/>
                        <a:buFont typeface="Arial"/>
                        <a:buNone/>
                      </a:pPr>
                      <a:r>
                        <a:rPr b="1" i="0" lang="en-US" sz="1200" u="none" cap="none" strike="noStrike">
                          <a:solidFill>
                            <a:srgbClr val="000000"/>
                          </a:solidFill>
                          <a:latin typeface="Arial"/>
                          <a:ea typeface="Arial"/>
                          <a:cs typeface="Arial"/>
                          <a:sym typeface="Arial"/>
                        </a:rPr>
                        <a:t>April</a:t>
                      </a:r>
                      <a:endParaRPr sz="19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200" u="none" cap="none" strike="noStrike">
                          <a:solidFill>
                            <a:srgbClr val="000000"/>
                          </a:solidFill>
                          <a:latin typeface="Arial"/>
                          <a:ea typeface="Arial"/>
                          <a:cs typeface="Arial"/>
                          <a:sym typeface="Arial"/>
                        </a:rPr>
                        <a:t>Monday the 24th</a:t>
                      </a:r>
                      <a:endParaRPr sz="19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9700">
                <a:tc>
                  <a:txBody>
                    <a:bodyPr/>
                    <a:lstStyle/>
                    <a:p>
                      <a:pPr indent="0" lvl="0" marL="0" marR="0" rtl="0" algn="ctr">
                        <a:lnSpc>
                          <a:spcPct val="100000"/>
                        </a:lnSpc>
                        <a:spcBef>
                          <a:spcPts val="0"/>
                        </a:spcBef>
                        <a:spcAft>
                          <a:spcPts val="0"/>
                        </a:spcAft>
                        <a:buClr>
                          <a:srgbClr val="000000"/>
                        </a:buClr>
                        <a:buSzPts val="1100"/>
                        <a:buFont typeface="Arial"/>
                        <a:buNone/>
                      </a:pPr>
                      <a:r>
                        <a:rPr b="1" i="0" lang="en-US" sz="1200" u="none" cap="none" strike="noStrike">
                          <a:solidFill>
                            <a:srgbClr val="000000"/>
                          </a:solidFill>
                          <a:latin typeface="Arial"/>
                          <a:ea typeface="Arial"/>
                          <a:cs typeface="Arial"/>
                          <a:sym typeface="Arial"/>
                        </a:rPr>
                        <a:t>May</a:t>
                      </a:r>
                      <a:endParaRPr sz="19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200" u="none" cap="none" strike="noStrike">
                          <a:solidFill>
                            <a:srgbClr val="000000"/>
                          </a:solidFill>
                          <a:latin typeface="Arial"/>
                          <a:ea typeface="Arial"/>
                          <a:cs typeface="Arial"/>
                          <a:sym typeface="Arial"/>
                        </a:rPr>
                        <a:t>Friday the 26th</a:t>
                      </a:r>
                      <a:endParaRPr sz="19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9700">
                <a:tc>
                  <a:txBody>
                    <a:bodyPr/>
                    <a:lstStyle/>
                    <a:p>
                      <a:pPr indent="0" lvl="0" marL="0" marR="0" rtl="0" algn="ctr">
                        <a:lnSpc>
                          <a:spcPct val="100000"/>
                        </a:lnSpc>
                        <a:spcBef>
                          <a:spcPts val="0"/>
                        </a:spcBef>
                        <a:spcAft>
                          <a:spcPts val="0"/>
                        </a:spcAft>
                        <a:buClr>
                          <a:srgbClr val="000000"/>
                        </a:buClr>
                        <a:buSzPts val="1100"/>
                        <a:buFont typeface="Arial"/>
                        <a:buNone/>
                      </a:pPr>
                      <a:r>
                        <a:rPr b="1" i="0" lang="en-US" sz="1200" u="none" cap="none" strike="noStrike">
                          <a:solidFill>
                            <a:srgbClr val="000000"/>
                          </a:solidFill>
                          <a:latin typeface="Arial"/>
                          <a:ea typeface="Arial"/>
                          <a:cs typeface="Arial"/>
                          <a:sym typeface="Arial"/>
                        </a:rPr>
                        <a:t>June</a:t>
                      </a:r>
                      <a:endParaRPr sz="19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200" u="none" cap="none" strike="noStrike">
                          <a:solidFill>
                            <a:srgbClr val="000000"/>
                          </a:solidFill>
                          <a:latin typeface="Arial"/>
                          <a:ea typeface="Arial"/>
                          <a:cs typeface="Arial"/>
                          <a:sym typeface="Arial"/>
                        </a:rPr>
                        <a:t>Monday the 19th</a:t>
                      </a:r>
                      <a:endParaRPr sz="19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291" name="Google Shape;291;p34"/>
          <p:cNvSpPr/>
          <p:nvPr/>
        </p:nvSpPr>
        <p:spPr>
          <a:xfrm>
            <a:off x="-3" y="2"/>
            <a:ext cx="3388200" cy="891900"/>
          </a:xfrm>
          <a:prstGeom prst="chevron">
            <a:avLst>
              <a:gd fmla="val 50000" name="adj"/>
            </a:avLst>
          </a:prstGeom>
          <a:solidFill>
            <a:srgbClr val="A4966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1900">
                <a:solidFill>
                  <a:srgbClr val="FFFFFF"/>
                </a:solidFill>
                <a:latin typeface="Roboto"/>
                <a:ea typeface="Roboto"/>
                <a:cs typeface="Roboto"/>
                <a:sym typeface="Roboto"/>
              </a:rPr>
              <a:t>Moving Forward</a:t>
            </a:r>
            <a:endParaRPr b="1" sz="1900">
              <a:solidFill>
                <a:srgbClr val="FFFFFF"/>
              </a:solidFill>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5" name="Shape 295"/>
        <p:cNvGrpSpPr/>
        <p:nvPr/>
      </p:nvGrpSpPr>
      <p:grpSpPr>
        <a:xfrm>
          <a:off x="0" y="0"/>
          <a:ext cx="0" cy="0"/>
          <a:chOff x="0" y="0"/>
          <a:chExt cx="0" cy="0"/>
        </a:xfrm>
      </p:grpSpPr>
      <p:sp>
        <p:nvSpPr>
          <p:cNvPr id="296" name="Google Shape;296;p35"/>
          <p:cNvSpPr txBox="1"/>
          <p:nvPr>
            <p:ph idx="1" type="subTitle"/>
          </p:nvPr>
        </p:nvSpPr>
        <p:spPr>
          <a:xfrm>
            <a:off x="155375" y="1032825"/>
            <a:ext cx="10026000" cy="5547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t/>
            </a:r>
            <a:endParaRPr b="1" sz="3600">
              <a:solidFill>
                <a:srgbClr val="005035"/>
              </a:solidFill>
              <a:latin typeface="Arial"/>
              <a:ea typeface="Arial"/>
              <a:cs typeface="Arial"/>
              <a:sym typeface="Arial"/>
            </a:endParaRPr>
          </a:p>
          <a:p>
            <a:pPr indent="0" lvl="0" marL="0" rtl="0" algn="l">
              <a:lnSpc>
                <a:spcPct val="90000"/>
              </a:lnSpc>
              <a:spcBef>
                <a:spcPts val="0"/>
              </a:spcBef>
              <a:spcAft>
                <a:spcPts val="0"/>
              </a:spcAft>
              <a:buNone/>
            </a:pPr>
            <a:r>
              <a:rPr b="1" lang="en-US" sz="2800">
                <a:solidFill>
                  <a:srgbClr val="A49665"/>
                </a:solidFill>
                <a:latin typeface="Arial"/>
                <a:ea typeface="Arial"/>
                <a:cs typeface="Arial"/>
                <a:sym typeface="Arial"/>
              </a:rPr>
              <a:t>Attendees will need to:</a:t>
            </a:r>
            <a:endParaRPr b="1" sz="2800">
              <a:solidFill>
                <a:srgbClr val="A49665"/>
              </a:solidFill>
              <a:latin typeface="Arial"/>
              <a:ea typeface="Arial"/>
              <a:cs typeface="Arial"/>
              <a:sym typeface="Arial"/>
            </a:endParaRPr>
          </a:p>
          <a:p>
            <a:pPr indent="-406400" lvl="0" marL="457200" rtl="0" algn="l">
              <a:lnSpc>
                <a:spcPct val="90000"/>
              </a:lnSpc>
              <a:spcBef>
                <a:spcPts val="0"/>
              </a:spcBef>
              <a:spcAft>
                <a:spcPts val="0"/>
              </a:spcAft>
              <a:buClr>
                <a:srgbClr val="005035"/>
              </a:buClr>
              <a:buSzPts val="2800"/>
              <a:buFont typeface="Arial"/>
              <a:buAutoNum type="arabicPeriod"/>
            </a:pPr>
            <a:r>
              <a:rPr lang="en-US" sz="2800">
                <a:solidFill>
                  <a:srgbClr val="005035"/>
                </a:solidFill>
                <a:latin typeface="Arial"/>
                <a:ea typeface="Arial"/>
                <a:cs typeface="Arial"/>
                <a:sym typeface="Arial"/>
              </a:rPr>
              <a:t>Have watched this training</a:t>
            </a:r>
            <a:endParaRPr sz="2800">
              <a:solidFill>
                <a:srgbClr val="005035"/>
              </a:solidFill>
              <a:latin typeface="Arial"/>
              <a:ea typeface="Arial"/>
              <a:cs typeface="Arial"/>
              <a:sym typeface="Arial"/>
            </a:endParaRPr>
          </a:p>
          <a:p>
            <a:pPr indent="-406400" lvl="0" marL="457200" rtl="0" algn="l">
              <a:lnSpc>
                <a:spcPct val="90000"/>
              </a:lnSpc>
              <a:spcBef>
                <a:spcPts val="0"/>
              </a:spcBef>
              <a:spcAft>
                <a:spcPts val="0"/>
              </a:spcAft>
              <a:buClr>
                <a:srgbClr val="005035"/>
              </a:buClr>
              <a:buSzPts val="2800"/>
              <a:buFont typeface="Arial"/>
              <a:buAutoNum type="arabicPeriod"/>
            </a:pPr>
            <a:r>
              <a:rPr lang="en-US" sz="2800">
                <a:solidFill>
                  <a:srgbClr val="005035"/>
                </a:solidFill>
                <a:latin typeface="Arial"/>
                <a:ea typeface="Arial"/>
                <a:cs typeface="Arial"/>
                <a:sym typeface="Arial"/>
              </a:rPr>
              <a:t>Come to open swim with FTRs they are trying to build.</a:t>
            </a:r>
            <a:endParaRPr sz="2800">
              <a:solidFill>
                <a:srgbClr val="005035"/>
              </a:solidFill>
              <a:latin typeface="Arial"/>
              <a:ea typeface="Arial"/>
              <a:cs typeface="Arial"/>
              <a:sym typeface="Arial"/>
            </a:endParaRPr>
          </a:p>
          <a:p>
            <a:pPr indent="0" lvl="0" marL="0" rtl="0" algn="l">
              <a:lnSpc>
                <a:spcPct val="90000"/>
              </a:lnSpc>
              <a:spcBef>
                <a:spcPts val="0"/>
              </a:spcBef>
              <a:spcAft>
                <a:spcPts val="0"/>
              </a:spcAft>
              <a:buNone/>
            </a:pPr>
            <a:r>
              <a:t/>
            </a:r>
            <a:endParaRPr sz="2800">
              <a:solidFill>
                <a:srgbClr val="005035"/>
              </a:solidFill>
              <a:latin typeface="Arial"/>
              <a:ea typeface="Arial"/>
              <a:cs typeface="Arial"/>
              <a:sym typeface="Arial"/>
            </a:endParaRPr>
          </a:p>
          <a:p>
            <a:pPr indent="0" lvl="0" marL="0" rtl="0" algn="l">
              <a:lnSpc>
                <a:spcPct val="90000"/>
              </a:lnSpc>
              <a:spcBef>
                <a:spcPts val="0"/>
              </a:spcBef>
              <a:spcAft>
                <a:spcPts val="0"/>
              </a:spcAft>
              <a:buNone/>
            </a:pPr>
            <a:r>
              <a:rPr lang="en-US" sz="2500">
                <a:solidFill>
                  <a:srgbClr val="005035"/>
                </a:solidFill>
                <a:latin typeface="Arial"/>
                <a:ea typeface="Arial"/>
                <a:cs typeface="Arial"/>
                <a:sym typeface="Arial"/>
              </a:rPr>
              <a:t>These Open Swims will be drop-in assisted practice sessions that will build off of this training, not another FTR presentation or additional Non-General Funds training.</a:t>
            </a:r>
            <a:endParaRPr sz="2500">
              <a:solidFill>
                <a:srgbClr val="005035"/>
              </a:solidFill>
              <a:latin typeface="Arial"/>
              <a:ea typeface="Arial"/>
              <a:cs typeface="Arial"/>
              <a:sym typeface="Arial"/>
            </a:endParaRPr>
          </a:p>
          <a:p>
            <a:pPr indent="0" lvl="0" marL="0" rtl="0" algn="l">
              <a:lnSpc>
                <a:spcPct val="90000"/>
              </a:lnSpc>
              <a:spcBef>
                <a:spcPts val="0"/>
              </a:spcBef>
              <a:spcAft>
                <a:spcPts val="0"/>
              </a:spcAft>
              <a:buNone/>
            </a:pPr>
            <a:r>
              <a:t/>
            </a:r>
            <a:endParaRPr sz="2800">
              <a:solidFill>
                <a:srgbClr val="005035"/>
              </a:solidFill>
              <a:latin typeface="Arial"/>
              <a:ea typeface="Arial"/>
              <a:cs typeface="Arial"/>
              <a:sym typeface="Arial"/>
            </a:endParaRPr>
          </a:p>
          <a:p>
            <a:pPr indent="0" lvl="0" marL="0" rtl="0" algn="l">
              <a:lnSpc>
                <a:spcPct val="90000"/>
              </a:lnSpc>
              <a:spcBef>
                <a:spcPts val="0"/>
              </a:spcBef>
              <a:spcAft>
                <a:spcPts val="0"/>
              </a:spcAft>
              <a:buNone/>
            </a:pPr>
            <a:r>
              <a:rPr lang="en-US" sz="2300">
                <a:solidFill>
                  <a:srgbClr val="005035"/>
                </a:solidFill>
                <a:latin typeface="Arial"/>
                <a:ea typeface="Arial"/>
                <a:cs typeface="Arial"/>
                <a:sym typeface="Arial"/>
              </a:rPr>
              <a:t>For more Non-General Funds content, please see the full Budget Office training on the website or sign up for one of that training’s in-person sessions.</a:t>
            </a:r>
            <a:endParaRPr sz="2300">
              <a:solidFill>
                <a:srgbClr val="005035"/>
              </a:solidFill>
              <a:latin typeface="Arial"/>
              <a:ea typeface="Arial"/>
              <a:cs typeface="Arial"/>
              <a:sym typeface="Arial"/>
            </a:endParaRPr>
          </a:p>
          <a:p>
            <a:pPr indent="0" lvl="0" marL="457200" rtl="0" algn="l">
              <a:lnSpc>
                <a:spcPct val="90000"/>
              </a:lnSpc>
              <a:spcBef>
                <a:spcPts val="0"/>
              </a:spcBef>
              <a:spcAft>
                <a:spcPts val="0"/>
              </a:spcAft>
              <a:buNone/>
            </a:pPr>
            <a:r>
              <a:t/>
            </a:r>
            <a:endParaRPr sz="3600">
              <a:solidFill>
                <a:srgbClr val="005035"/>
              </a:solidFill>
              <a:latin typeface="Arial"/>
              <a:ea typeface="Arial"/>
              <a:cs typeface="Arial"/>
              <a:sym typeface="Arial"/>
            </a:endParaRPr>
          </a:p>
        </p:txBody>
      </p:sp>
      <p:sp>
        <p:nvSpPr>
          <p:cNvPr id="297" name="Google Shape;297;p35"/>
          <p:cNvSpPr/>
          <p:nvPr/>
        </p:nvSpPr>
        <p:spPr>
          <a:xfrm>
            <a:off x="1950515" y="5671900"/>
            <a:ext cx="5678420" cy="994700"/>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A49665"/>
                </a:solidFill>
                <a:latin typeface="Arial"/>
              </a:rPr>
              <a:t>Thank you!</a:t>
            </a:r>
          </a:p>
        </p:txBody>
      </p:sp>
      <p:sp>
        <p:nvSpPr>
          <p:cNvPr id="298" name="Google Shape;298;p35"/>
          <p:cNvSpPr/>
          <p:nvPr/>
        </p:nvSpPr>
        <p:spPr>
          <a:xfrm>
            <a:off x="-3" y="2"/>
            <a:ext cx="3388200" cy="891900"/>
          </a:xfrm>
          <a:prstGeom prst="chevron">
            <a:avLst>
              <a:gd fmla="val 50000" name="adj"/>
            </a:avLst>
          </a:prstGeom>
          <a:solidFill>
            <a:srgbClr val="A4966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1900">
                <a:solidFill>
                  <a:srgbClr val="FFFFFF"/>
                </a:solidFill>
                <a:latin typeface="Roboto"/>
                <a:ea typeface="Roboto"/>
                <a:cs typeface="Roboto"/>
                <a:sym typeface="Roboto"/>
              </a:rPr>
              <a:t>Moving Forward</a:t>
            </a:r>
            <a:endParaRPr b="1" sz="1900">
              <a:solidFill>
                <a:srgbClr val="FFFFFF"/>
              </a:solidFill>
              <a:latin typeface="Roboto"/>
              <a:ea typeface="Roboto"/>
              <a:cs typeface="Roboto"/>
              <a:sym typeface="Roboto"/>
            </a:endParaRPr>
          </a:p>
        </p:txBody>
      </p:sp>
      <p:sp>
        <p:nvSpPr>
          <p:cNvPr id="299" name="Google Shape;299;p35"/>
          <p:cNvSpPr txBox="1"/>
          <p:nvPr/>
        </p:nvSpPr>
        <p:spPr>
          <a:xfrm>
            <a:off x="3005550" y="0"/>
            <a:ext cx="7870200" cy="1493700"/>
          </a:xfrm>
          <a:prstGeom prst="rect">
            <a:avLst/>
          </a:prstGeom>
          <a:noFill/>
          <a:ln>
            <a:noFill/>
          </a:ln>
        </p:spPr>
        <p:txBody>
          <a:bodyPr anchorCtr="0" anchor="t" bIns="91425" lIns="91425" spcFirstLastPara="1" rIns="91425" wrap="square" tIns="91425">
            <a:noAutofit/>
          </a:bodyPr>
          <a:lstStyle/>
          <a:p>
            <a:pPr indent="0" lvl="0" marL="457200" rtl="0" algn="l">
              <a:lnSpc>
                <a:spcPct val="90000"/>
              </a:lnSpc>
              <a:spcBef>
                <a:spcPts val="0"/>
              </a:spcBef>
              <a:spcAft>
                <a:spcPts val="0"/>
              </a:spcAft>
              <a:buClr>
                <a:schemeClr val="dk1"/>
              </a:buClr>
              <a:buSzPts val="1100"/>
              <a:buFont typeface="Arial"/>
              <a:buNone/>
            </a:pPr>
            <a:r>
              <a:rPr b="1" lang="en-US" sz="3000">
                <a:solidFill>
                  <a:srgbClr val="005035"/>
                </a:solidFill>
              </a:rPr>
              <a:t>Open Swim Sessions for the new FTR will be scheduled and made available to all.</a:t>
            </a:r>
            <a:endParaRPr sz="30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5" name="Shape 95"/>
        <p:cNvGrpSpPr/>
        <p:nvPr/>
      </p:nvGrpSpPr>
      <p:grpSpPr>
        <a:xfrm>
          <a:off x="0" y="0"/>
          <a:ext cx="0" cy="0"/>
          <a:chOff x="0" y="0"/>
          <a:chExt cx="0" cy="0"/>
        </a:xfrm>
      </p:grpSpPr>
      <p:sp>
        <p:nvSpPr>
          <p:cNvPr id="96" name="Google Shape;96;p15"/>
          <p:cNvSpPr txBox="1"/>
          <p:nvPr/>
        </p:nvSpPr>
        <p:spPr>
          <a:xfrm>
            <a:off x="212175" y="59425"/>
            <a:ext cx="116364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4800">
                <a:solidFill>
                  <a:srgbClr val="005035"/>
                </a:solidFill>
                <a:latin typeface="Calibri"/>
                <a:ea typeface="Calibri"/>
                <a:cs typeface="Calibri"/>
                <a:sym typeface="Calibri"/>
              </a:rPr>
              <a:t>Training Outline</a:t>
            </a:r>
            <a:endParaRPr b="1" sz="4800">
              <a:solidFill>
                <a:srgbClr val="005035"/>
              </a:solidFill>
              <a:latin typeface="Calibri"/>
              <a:ea typeface="Calibri"/>
              <a:cs typeface="Calibri"/>
              <a:sym typeface="Calibri"/>
            </a:endParaRPr>
          </a:p>
        </p:txBody>
      </p:sp>
      <p:grpSp>
        <p:nvGrpSpPr>
          <p:cNvPr id="97" name="Google Shape;97;p15"/>
          <p:cNvGrpSpPr/>
          <p:nvPr/>
        </p:nvGrpSpPr>
        <p:grpSpPr>
          <a:xfrm>
            <a:off x="0" y="1586463"/>
            <a:ext cx="3635509" cy="4643665"/>
            <a:chOff x="0" y="1189989"/>
            <a:chExt cx="2726700" cy="3482836"/>
          </a:xfrm>
        </p:grpSpPr>
        <p:sp>
          <p:nvSpPr>
            <p:cNvPr id="98" name="Google Shape;98;p15"/>
            <p:cNvSpPr/>
            <p:nvPr/>
          </p:nvSpPr>
          <p:spPr>
            <a:xfrm>
              <a:off x="0" y="1189989"/>
              <a:ext cx="2726700" cy="669000"/>
            </a:xfrm>
            <a:prstGeom prst="homePlate">
              <a:avLst>
                <a:gd fmla="val 50000" name="adj"/>
              </a:avLst>
            </a:prstGeom>
            <a:solidFill>
              <a:srgbClr val="00503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1900">
                  <a:solidFill>
                    <a:srgbClr val="FFFFFF"/>
                  </a:solidFill>
                  <a:latin typeface="Roboto"/>
                  <a:ea typeface="Roboto"/>
                  <a:cs typeface="Roboto"/>
                  <a:sym typeface="Roboto"/>
                </a:rPr>
                <a:t>Defining NGF</a:t>
              </a:r>
              <a:endParaRPr b="1" sz="1900">
                <a:solidFill>
                  <a:srgbClr val="FFFFFF"/>
                </a:solidFill>
                <a:latin typeface="Roboto"/>
                <a:ea typeface="Roboto"/>
                <a:cs typeface="Roboto"/>
                <a:sym typeface="Roboto"/>
              </a:endParaRPr>
            </a:p>
          </p:txBody>
        </p:sp>
        <p:sp>
          <p:nvSpPr>
            <p:cNvPr id="99" name="Google Shape;99;p15"/>
            <p:cNvSpPr txBox="1"/>
            <p:nvPr/>
          </p:nvSpPr>
          <p:spPr>
            <a:xfrm>
              <a:off x="410850" y="2057125"/>
              <a:ext cx="1905000" cy="2615700"/>
            </a:xfrm>
            <a:prstGeom prst="rect">
              <a:avLst/>
            </a:prstGeom>
            <a:noFill/>
            <a:ln>
              <a:noFill/>
            </a:ln>
          </p:spPr>
          <p:txBody>
            <a:bodyPr anchorCtr="0" anchor="t" bIns="121900" lIns="121900" spcFirstLastPara="1" rIns="121900" wrap="square" tIns="121900">
              <a:noAutofit/>
            </a:bodyPr>
            <a:lstStyle/>
            <a:p>
              <a:pPr indent="-330200" lvl="0" marL="457200" rtl="0" algn="l">
                <a:lnSpc>
                  <a:spcPct val="115000"/>
                </a:lnSpc>
                <a:spcBef>
                  <a:spcPts val="0"/>
                </a:spcBef>
                <a:spcAft>
                  <a:spcPts val="0"/>
                </a:spcAft>
                <a:buSzPts val="1600"/>
                <a:buFont typeface="Roboto"/>
                <a:buChar char="●"/>
              </a:pPr>
              <a:r>
                <a:rPr lang="en-US" sz="1600">
                  <a:latin typeface="Roboto"/>
                  <a:ea typeface="Roboto"/>
                  <a:cs typeface="Roboto"/>
                  <a:sym typeface="Roboto"/>
                </a:rPr>
                <a:t>What funds are included for this FTR</a:t>
              </a:r>
              <a:endParaRPr sz="1600">
                <a:latin typeface="Roboto"/>
                <a:ea typeface="Roboto"/>
                <a:cs typeface="Roboto"/>
                <a:sym typeface="Roboto"/>
              </a:endParaRPr>
            </a:p>
            <a:p>
              <a:pPr indent="-330200" lvl="0" marL="457200" rtl="0" algn="l">
                <a:lnSpc>
                  <a:spcPct val="115000"/>
                </a:lnSpc>
                <a:spcBef>
                  <a:spcPts val="0"/>
                </a:spcBef>
                <a:spcAft>
                  <a:spcPts val="0"/>
                </a:spcAft>
                <a:buSzPts val="1600"/>
                <a:buFont typeface="Roboto"/>
                <a:buChar char="●"/>
              </a:pPr>
              <a:r>
                <a:rPr lang="en-US" sz="1600">
                  <a:latin typeface="Roboto"/>
                  <a:ea typeface="Roboto"/>
                  <a:cs typeface="Roboto"/>
                  <a:sym typeface="Roboto"/>
                </a:rPr>
                <a:t>Budget Pools</a:t>
              </a:r>
              <a:endParaRPr sz="1600">
                <a:latin typeface="Roboto"/>
                <a:ea typeface="Roboto"/>
                <a:cs typeface="Roboto"/>
                <a:sym typeface="Roboto"/>
              </a:endParaRPr>
            </a:p>
            <a:p>
              <a:pPr indent="-330200" lvl="0" marL="457200" rtl="0" algn="l">
                <a:lnSpc>
                  <a:spcPct val="115000"/>
                </a:lnSpc>
                <a:spcBef>
                  <a:spcPts val="0"/>
                </a:spcBef>
                <a:spcAft>
                  <a:spcPts val="0"/>
                </a:spcAft>
                <a:buSzPts val="1600"/>
                <a:buFont typeface="Roboto"/>
                <a:buChar char="●"/>
              </a:pPr>
              <a:r>
                <a:rPr lang="en-US" sz="1600">
                  <a:latin typeface="Roboto"/>
                  <a:ea typeface="Roboto"/>
                  <a:cs typeface="Roboto"/>
                  <a:sym typeface="Roboto"/>
                </a:rPr>
                <a:t>Key differences between General and Non-General Funds</a:t>
              </a:r>
              <a:endParaRPr sz="1600">
                <a:latin typeface="Roboto"/>
                <a:ea typeface="Roboto"/>
                <a:cs typeface="Roboto"/>
                <a:sym typeface="Roboto"/>
              </a:endParaRPr>
            </a:p>
            <a:p>
              <a:pPr indent="0" lvl="0" marL="457200" rtl="0" algn="l">
                <a:lnSpc>
                  <a:spcPct val="115000"/>
                </a:lnSpc>
                <a:spcBef>
                  <a:spcPts val="0"/>
                </a:spcBef>
                <a:spcAft>
                  <a:spcPts val="0"/>
                </a:spcAft>
                <a:buNone/>
              </a:pPr>
              <a:r>
                <a:t/>
              </a:r>
              <a:endParaRPr sz="1600">
                <a:latin typeface="Roboto"/>
                <a:ea typeface="Roboto"/>
                <a:cs typeface="Roboto"/>
                <a:sym typeface="Roboto"/>
              </a:endParaRPr>
            </a:p>
          </p:txBody>
        </p:sp>
      </p:grpSp>
      <p:grpSp>
        <p:nvGrpSpPr>
          <p:cNvPr id="100" name="Google Shape;100;p15"/>
          <p:cNvGrpSpPr/>
          <p:nvPr/>
        </p:nvGrpSpPr>
        <p:grpSpPr>
          <a:xfrm>
            <a:off x="3017825" y="1586327"/>
            <a:ext cx="3388315" cy="4643951"/>
            <a:chOff x="2263425" y="1189775"/>
            <a:chExt cx="2541300" cy="3483050"/>
          </a:xfrm>
        </p:grpSpPr>
        <p:sp>
          <p:nvSpPr>
            <p:cNvPr id="101" name="Google Shape;101;p15"/>
            <p:cNvSpPr/>
            <p:nvPr/>
          </p:nvSpPr>
          <p:spPr>
            <a:xfrm>
              <a:off x="2263425" y="1189775"/>
              <a:ext cx="2541300" cy="669000"/>
            </a:xfrm>
            <a:prstGeom prst="chevron">
              <a:avLst>
                <a:gd fmla="val 50000" name="adj"/>
              </a:avLst>
            </a:prstGeom>
            <a:solidFill>
              <a:srgbClr val="A4966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1900">
                  <a:solidFill>
                    <a:srgbClr val="FFFFFF"/>
                  </a:solidFill>
                  <a:latin typeface="Roboto"/>
                  <a:ea typeface="Roboto"/>
                  <a:cs typeface="Roboto"/>
                  <a:sym typeface="Roboto"/>
                </a:rPr>
                <a:t>New Account</a:t>
              </a:r>
              <a:endParaRPr b="1" sz="1900">
                <a:solidFill>
                  <a:srgbClr val="FFFFFF"/>
                </a:solidFill>
                <a:latin typeface="Roboto"/>
                <a:ea typeface="Roboto"/>
                <a:cs typeface="Roboto"/>
                <a:sym typeface="Roboto"/>
              </a:endParaRPr>
            </a:p>
          </p:txBody>
        </p:sp>
        <p:sp>
          <p:nvSpPr>
            <p:cNvPr id="102" name="Google Shape;102;p15"/>
            <p:cNvSpPr txBox="1"/>
            <p:nvPr/>
          </p:nvSpPr>
          <p:spPr>
            <a:xfrm>
              <a:off x="2519046" y="2057125"/>
              <a:ext cx="1905000" cy="2615700"/>
            </a:xfrm>
            <a:prstGeom prst="rect">
              <a:avLst/>
            </a:prstGeom>
            <a:noFill/>
            <a:ln>
              <a:noFill/>
            </a:ln>
          </p:spPr>
          <p:txBody>
            <a:bodyPr anchorCtr="0" anchor="t" bIns="121900" lIns="121900" spcFirstLastPara="1" rIns="121900" wrap="square" tIns="121900">
              <a:noAutofit/>
            </a:bodyPr>
            <a:lstStyle/>
            <a:p>
              <a:pPr indent="-330200" lvl="0" marL="457200" rtl="0" algn="l">
                <a:lnSpc>
                  <a:spcPct val="115000"/>
                </a:lnSpc>
                <a:spcBef>
                  <a:spcPts val="0"/>
                </a:spcBef>
                <a:spcAft>
                  <a:spcPts val="0"/>
                </a:spcAft>
                <a:buSzPts val="1600"/>
                <a:buFont typeface="Roboto"/>
                <a:buChar char="●"/>
              </a:pPr>
              <a:r>
                <a:rPr lang="en-US" sz="1600">
                  <a:latin typeface="Roboto"/>
                  <a:ea typeface="Roboto"/>
                  <a:cs typeface="Roboto"/>
                  <a:sym typeface="Roboto"/>
                </a:rPr>
                <a:t>Introducing new account 970102</a:t>
              </a:r>
              <a:endParaRPr sz="1600">
                <a:latin typeface="Roboto"/>
                <a:ea typeface="Roboto"/>
                <a:cs typeface="Roboto"/>
                <a:sym typeface="Roboto"/>
              </a:endParaRPr>
            </a:p>
            <a:p>
              <a:pPr indent="-330200" lvl="0" marL="457200" rtl="0" algn="l">
                <a:lnSpc>
                  <a:spcPct val="115000"/>
                </a:lnSpc>
                <a:spcBef>
                  <a:spcPts val="0"/>
                </a:spcBef>
                <a:spcAft>
                  <a:spcPts val="0"/>
                </a:spcAft>
                <a:buSzPts val="1600"/>
                <a:buFont typeface="Roboto"/>
                <a:buChar char="●"/>
              </a:pPr>
              <a:r>
                <a:rPr lang="en-US" sz="1600">
                  <a:latin typeface="Roboto"/>
                  <a:ea typeface="Roboto"/>
                  <a:cs typeface="Roboto"/>
                  <a:sym typeface="Roboto"/>
                </a:rPr>
                <a:t>Understanding the account through scenarios</a:t>
              </a:r>
              <a:endParaRPr sz="1600">
                <a:latin typeface="Roboto"/>
                <a:ea typeface="Roboto"/>
                <a:cs typeface="Roboto"/>
                <a:sym typeface="Roboto"/>
              </a:endParaRPr>
            </a:p>
            <a:p>
              <a:pPr indent="0" lvl="0" marL="457200" rtl="0" algn="l">
                <a:lnSpc>
                  <a:spcPct val="115000"/>
                </a:lnSpc>
                <a:spcBef>
                  <a:spcPts val="0"/>
                </a:spcBef>
                <a:spcAft>
                  <a:spcPts val="0"/>
                </a:spcAft>
                <a:buNone/>
              </a:pPr>
              <a:r>
                <a:t/>
              </a:r>
              <a:endParaRPr sz="1600">
                <a:latin typeface="Roboto"/>
                <a:ea typeface="Roboto"/>
                <a:cs typeface="Roboto"/>
                <a:sym typeface="Roboto"/>
              </a:endParaRPr>
            </a:p>
            <a:p>
              <a:pPr indent="0" lvl="0" marL="457200" rtl="0" algn="l">
                <a:lnSpc>
                  <a:spcPct val="115000"/>
                </a:lnSpc>
                <a:spcBef>
                  <a:spcPts val="0"/>
                </a:spcBef>
                <a:spcAft>
                  <a:spcPts val="0"/>
                </a:spcAft>
                <a:buNone/>
              </a:pPr>
              <a:r>
                <a:t/>
              </a:r>
              <a:endParaRPr sz="1600">
                <a:latin typeface="Roboto"/>
                <a:ea typeface="Roboto"/>
                <a:cs typeface="Roboto"/>
                <a:sym typeface="Roboto"/>
              </a:endParaRPr>
            </a:p>
          </p:txBody>
        </p:sp>
      </p:grpSp>
      <p:grpSp>
        <p:nvGrpSpPr>
          <p:cNvPr id="103" name="Google Shape;103;p15"/>
          <p:cNvGrpSpPr/>
          <p:nvPr/>
        </p:nvGrpSpPr>
        <p:grpSpPr>
          <a:xfrm>
            <a:off x="5773154" y="1586327"/>
            <a:ext cx="3388315" cy="4643951"/>
            <a:chOff x="4329974" y="1189775"/>
            <a:chExt cx="2541300" cy="3483050"/>
          </a:xfrm>
        </p:grpSpPr>
        <p:sp>
          <p:nvSpPr>
            <p:cNvPr id="104" name="Google Shape;104;p15"/>
            <p:cNvSpPr/>
            <p:nvPr/>
          </p:nvSpPr>
          <p:spPr>
            <a:xfrm>
              <a:off x="4329974" y="1189775"/>
              <a:ext cx="2541300" cy="669000"/>
            </a:xfrm>
            <a:prstGeom prst="chevron">
              <a:avLst>
                <a:gd fmla="val 50000" name="adj"/>
              </a:avLst>
            </a:prstGeom>
            <a:solidFill>
              <a:srgbClr val="00503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1900">
                  <a:solidFill>
                    <a:srgbClr val="FFFFFF"/>
                  </a:solidFill>
                  <a:latin typeface="Roboto"/>
                  <a:ea typeface="Roboto"/>
                  <a:cs typeface="Roboto"/>
                  <a:sym typeface="Roboto"/>
                </a:rPr>
                <a:t>New FTR</a:t>
              </a:r>
              <a:endParaRPr b="1" sz="1900">
                <a:solidFill>
                  <a:srgbClr val="FFFFFF"/>
                </a:solidFill>
                <a:latin typeface="Roboto"/>
                <a:ea typeface="Roboto"/>
                <a:cs typeface="Roboto"/>
                <a:sym typeface="Roboto"/>
              </a:endParaRPr>
            </a:p>
          </p:txBody>
        </p:sp>
        <p:sp>
          <p:nvSpPr>
            <p:cNvPr id="105" name="Google Shape;105;p15"/>
            <p:cNvSpPr txBox="1"/>
            <p:nvPr/>
          </p:nvSpPr>
          <p:spPr>
            <a:xfrm>
              <a:off x="4613553" y="2057125"/>
              <a:ext cx="1905000" cy="26157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None/>
              </a:pPr>
              <a:r>
                <a:rPr lang="en-US" sz="1600">
                  <a:latin typeface="Roboto"/>
                  <a:ea typeface="Roboto"/>
                  <a:cs typeface="Roboto"/>
                  <a:sym typeface="Roboto"/>
                </a:rPr>
                <a:t>How To….</a:t>
              </a:r>
              <a:endParaRPr sz="1600">
                <a:latin typeface="Roboto"/>
                <a:ea typeface="Roboto"/>
                <a:cs typeface="Roboto"/>
                <a:sym typeface="Roboto"/>
              </a:endParaRPr>
            </a:p>
            <a:p>
              <a:pPr indent="-330200" lvl="0" marL="457200" rtl="0" algn="l">
                <a:lnSpc>
                  <a:spcPct val="115000"/>
                </a:lnSpc>
                <a:spcBef>
                  <a:spcPts val="0"/>
                </a:spcBef>
                <a:spcAft>
                  <a:spcPts val="0"/>
                </a:spcAft>
                <a:buSzPts val="1600"/>
                <a:buFont typeface="Roboto"/>
                <a:buChar char="●"/>
              </a:pPr>
              <a:r>
                <a:rPr lang="en-US" sz="1600">
                  <a:latin typeface="Roboto"/>
                  <a:ea typeface="Roboto"/>
                  <a:cs typeface="Roboto"/>
                  <a:sym typeface="Roboto"/>
                </a:rPr>
                <a:t>Access new FTR</a:t>
              </a:r>
              <a:endParaRPr sz="1600">
                <a:latin typeface="Roboto"/>
                <a:ea typeface="Roboto"/>
                <a:cs typeface="Roboto"/>
                <a:sym typeface="Roboto"/>
              </a:endParaRPr>
            </a:p>
            <a:p>
              <a:pPr indent="-330200" lvl="0" marL="457200" rtl="0" algn="l">
                <a:lnSpc>
                  <a:spcPct val="115000"/>
                </a:lnSpc>
                <a:spcBef>
                  <a:spcPts val="0"/>
                </a:spcBef>
                <a:spcAft>
                  <a:spcPts val="0"/>
                </a:spcAft>
                <a:buSzPts val="1600"/>
                <a:buFont typeface="Roboto"/>
                <a:buChar char="●"/>
              </a:pPr>
              <a:r>
                <a:rPr lang="en-US" sz="1600">
                  <a:latin typeface="Roboto"/>
                  <a:ea typeface="Roboto"/>
                  <a:cs typeface="Roboto"/>
                  <a:sym typeface="Roboto"/>
                </a:rPr>
                <a:t>Use new account in FTR</a:t>
              </a:r>
              <a:endParaRPr sz="1600">
                <a:latin typeface="Roboto"/>
                <a:ea typeface="Roboto"/>
                <a:cs typeface="Roboto"/>
                <a:sym typeface="Roboto"/>
              </a:endParaRPr>
            </a:p>
            <a:p>
              <a:pPr indent="-330200" lvl="0" marL="457200" rtl="0" algn="l">
                <a:lnSpc>
                  <a:spcPct val="115000"/>
                </a:lnSpc>
                <a:spcBef>
                  <a:spcPts val="0"/>
                </a:spcBef>
                <a:spcAft>
                  <a:spcPts val="0"/>
                </a:spcAft>
                <a:buSzPts val="1600"/>
                <a:buFont typeface="Roboto"/>
                <a:buChar char="●"/>
              </a:pPr>
              <a:r>
                <a:rPr lang="en-US" sz="1600">
                  <a:latin typeface="Roboto"/>
                  <a:ea typeface="Roboto"/>
                  <a:cs typeface="Roboto"/>
                  <a:sym typeface="Roboto"/>
                </a:rPr>
                <a:t>Use the Calculator training tool</a:t>
              </a:r>
              <a:endParaRPr sz="1600">
                <a:latin typeface="Roboto"/>
                <a:ea typeface="Roboto"/>
                <a:cs typeface="Roboto"/>
                <a:sym typeface="Roboto"/>
              </a:endParaRPr>
            </a:p>
            <a:p>
              <a:pPr indent="-330200" lvl="0" marL="457200" rtl="0" algn="l">
                <a:lnSpc>
                  <a:spcPct val="115000"/>
                </a:lnSpc>
                <a:spcBef>
                  <a:spcPts val="0"/>
                </a:spcBef>
                <a:spcAft>
                  <a:spcPts val="0"/>
                </a:spcAft>
                <a:buSzPts val="1600"/>
                <a:buFont typeface="Roboto"/>
                <a:buChar char="●"/>
              </a:pPr>
              <a:r>
                <a:rPr lang="en-US" sz="1600">
                  <a:latin typeface="Roboto"/>
                  <a:ea typeface="Roboto"/>
                  <a:cs typeface="Roboto"/>
                  <a:sym typeface="Roboto"/>
                </a:rPr>
                <a:t>Journal Entry vs. Departmental Budget Revision</a:t>
              </a:r>
              <a:endParaRPr sz="1600">
                <a:latin typeface="Roboto"/>
                <a:ea typeface="Roboto"/>
                <a:cs typeface="Roboto"/>
                <a:sym typeface="Roboto"/>
              </a:endParaRPr>
            </a:p>
            <a:p>
              <a:pPr indent="0" lvl="0" marL="457200" rtl="0" algn="l">
                <a:lnSpc>
                  <a:spcPct val="115000"/>
                </a:lnSpc>
                <a:spcBef>
                  <a:spcPts val="0"/>
                </a:spcBef>
                <a:spcAft>
                  <a:spcPts val="0"/>
                </a:spcAft>
                <a:buNone/>
              </a:pPr>
              <a:r>
                <a:t/>
              </a:r>
              <a:endParaRPr sz="1600">
                <a:latin typeface="Roboto"/>
                <a:ea typeface="Roboto"/>
                <a:cs typeface="Roboto"/>
                <a:sym typeface="Roboto"/>
              </a:endParaRPr>
            </a:p>
          </p:txBody>
        </p:sp>
      </p:grpSp>
      <p:grpSp>
        <p:nvGrpSpPr>
          <p:cNvPr id="106" name="Google Shape;106;p15"/>
          <p:cNvGrpSpPr/>
          <p:nvPr/>
        </p:nvGrpSpPr>
        <p:grpSpPr>
          <a:xfrm>
            <a:off x="8674997" y="1586477"/>
            <a:ext cx="3388315" cy="2665486"/>
            <a:chOff x="6492704" y="1549371"/>
            <a:chExt cx="2541300" cy="1999164"/>
          </a:xfrm>
        </p:grpSpPr>
        <p:sp>
          <p:nvSpPr>
            <p:cNvPr id="107" name="Google Shape;107;p15"/>
            <p:cNvSpPr/>
            <p:nvPr/>
          </p:nvSpPr>
          <p:spPr>
            <a:xfrm>
              <a:off x="6492704" y="1549371"/>
              <a:ext cx="2541300" cy="669000"/>
            </a:xfrm>
            <a:prstGeom prst="chevron">
              <a:avLst>
                <a:gd fmla="val 50000" name="adj"/>
              </a:avLst>
            </a:prstGeom>
            <a:solidFill>
              <a:srgbClr val="A4966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1900">
                  <a:solidFill>
                    <a:srgbClr val="FFFFFF"/>
                  </a:solidFill>
                  <a:latin typeface="Roboto"/>
                  <a:ea typeface="Roboto"/>
                  <a:cs typeface="Roboto"/>
                  <a:sym typeface="Roboto"/>
                </a:rPr>
                <a:t>Moving Forward</a:t>
              </a:r>
              <a:endParaRPr b="1" sz="1900">
                <a:solidFill>
                  <a:srgbClr val="FFFFFF"/>
                </a:solidFill>
                <a:latin typeface="Roboto"/>
                <a:ea typeface="Roboto"/>
                <a:cs typeface="Roboto"/>
                <a:sym typeface="Roboto"/>
              </a:endParaRPr>
            </a:p>
          </p:txBody>
        </p:sp>
        <p:sp>
          <p:nvSpPr>
            <p:cNvPr id="108" name="Google Shape;108;p15"/>
            <p:cNvSpPr txBox="1"/>
            <p:nvPr/>
          </p:nvSpPr>
          <p:spPr>
            <a:xfrm>
              <a:off x="6673779" y="2395336"/>
              <a:ext cx="1905000" cy="1153200"/>
            </a:xfrm>
            <a:prstGeom prst="rect">
              <a:avLst/>
            </a:prstGeom>
            <a:noFill/>
            <a:ln>
              <a:noFill/>
            </a:ln>
          </p:spPr>
          <p:txBody>
            <a:bodyPr anchorCtr="0" anchor="t" bIns="121900" lIns="121900" spcFirstLastPara="1" rIns="121900" wrap="square" tIns="121900">
              <a:noAutofit/>
            </a:bodyPr>
            <a:lstStyle/>
            <a:p>
              <a:pPr indent="-330200" lvl="0" marL="457200" rtl="0" algn="l">
                <a:lnSpc>
                  <a:spcPct val="115000"/>
                </a:lnSpc>
                <a:spcBef>
                  <a:spcPts val="0"/>
                </a:spcBef>
                <a:spcAft>
                  <a:spcPts val="0"/>
                </a:spcAft>
                <a:buSzPts val="1600"/>
                <a:buFont typeface="Roboto"/>
                <a:buChar char="●"/>
              </a:pPr>
              <a:r>
                <a:rPr lang="en-US" sz="1600">
                  <a:latin typeface="Roboto"/>
                  <a:ea typeface="Roboto"/>
                  <a:cs typeface="Roboto"/>
                  <a:sym typeface="Roboto"/>
                </a:rPr>
                <a:t>Monthly </a:t>
              </a:r>
              <a:r>
                <a:rPr lang="en-US" sz="1600">
                  <a:latin typeface="Roboto"/>
                  <a:ea typeface="Roboto"/>
                  <a:cs typeface="Roboto"/>
                  <a:sym typeface="Roboto"/>
                </a:rPr>
                <a:t>Reconciliation</a:t>
              </a:r>
              <a:endParaRPr sz="1600">
                <a:latin typeface="Roboto"/>
                <a:ea typeface="Roboto"/>
                <a:cs typeface="Roboto"/>
                <a:sym typeface="Roboto"/>
              </a:endParaRPr>
            </a:p>
            <a:p>
              <a:pPr indent="-330200" lvl="0" marL="457200" rtl="0" algn="l">
                <a:lnSpc>
                  <a:spcPct val="115000"/>
                </a:lnSpc>
                <a:spcBef>
                  <a:spcPts val="0"/>
                </a:spcBef>
                <a:spcAft>
                  <a:spcPts val="0"/>
                </a:spcAft>
                <a:buSzPts val="1600"/>
                <a:buFont typeface="Roboto"/>
                <a:buChar char="●"/>
              </a:pPr>
              <a:r>
                <a:rPr lang="en-US" sz="1600">
                  <a:latin typeface="Roboto"/>
                  <a:ea typeface="Roboto"/>
                  <a:cs typeface="Roboto"/>
                  <a:sym typeface="Roboto"/>
                </a:rPr>
                <a:t>When to use NGF Budget Revision</a:t>
              </a:r>
              <a:endParaRPr sz="1600">
                <a:latin typeface="Roboto"/>
                <a:ea typeface="Roboto"/>
                <a:cs typeface="Roboto"/>
                <a:sym typeface="Roboto"/>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2" name="Shape 112"/>
        <p:cNvGrpSpPr/>
        <p:nvPr/>
      </p:nvGrpSpPr>
      <p:grpSpPr>
        <a:xfrm>
          <a:off x="0" y="0"/>
          <a:ext cx="0" cy="0"/>
          <a:chOff x="0" y="0"/>
          <a:chExt cx="0" cy="0"/>
        </a:xfrm>
      </p:grpSpPr>
      <p:pic>
        <p:nvPicPr>
          <p:cNvPr id="113" name="Google Shape;113;p16"/>
          <p:cNvPicPr preferRelativeResize="0"/>
          <p:nvPr/>
        </p:nvPicPr>
        <p:blipFill>
          <a:blip r:embed="rId4">
            <a:alphaModFix/>
          </a:blip>
          <a:stretch>
            <a:fillRect/>
          </a:stretch>
        </p:blipFill>
        <p:spPr>
          <a:xfrm>
            <a:off x="0" y="-93351"/>
            <a:ext cx="12192001" cy="1653153"/>
          </a:xfrm>
          <a:prstGeom prst="rect">
            <a:avLst/>
          </a:prstGeom>
          <a:noFill/>
          <a:ln>
            <a:noFill/>
          </a:ln>
        </p:spPr>
      </p:pic>
      <p:graphicFrame>
        <p:nvGraphicFramePr>
          <p:cNvPr id="114" name="Google Shape;114;p16"/>
          <p:cNvGraphicFramePr/>
          <p:nvPr/>
        </p:nvGraphicFramePr>
        <p:xfrm>
          <a:off x="952500" y="2395075"/>
          <a:ext cx="3000000" cy="3000000"/>
        </p:xfrm>
        <a:graphic>
          <a:graphicData uri="http://schemas.openxmlformats.org/drawingml/2006/table">
            <a:tbl>
              <a:tblPr>
                <a:noFill/>
                <a:tableStyleId>{013CF712-C3F2-42B1-B045-4CA17A265630}</a:tableStyleId>
              </a:tblPr>
              <a:tblGrid>
                <a:gridCol w="3429000"/>
                <a:gridCol w="3429000"/>
                <a:gridCol w="3429000"/>
              </a:tblGrid>
              <a:tr h="381000">
                <a:tc>
                  <a:txBody>
                    <a:bodyPr/>
                    <a:lstStyle/>
                    <a:p>
                      <a:pPr indent="0" lvl="0" marL="0" rtl="0" algn="ctr">
                        <a:spcBef>
                          <a:spcPts val="0"/>
                        </a:spcBef>
                        <a:spcAft>
                          <a:spcPts val="0"/>
                        </a:spcAft>
                        <a:buNone/>
                      </a:pPr>
                      <a:r>
                        <a:rPr b="1" lang="en-US" sz="2000">
                          <a:solidFill>
                            <a:schemeClr val="lt1"/>
                          </a:solidFill>
                        </a:rPr>
                        <a:t>EXCLUDED- EXISTING FTR</a:t>
                      </a:r>
                      <a:endParaRPr b="1" sz="2000">
                        <a:solidFill>
                          <a:schemeClr val="lt1"/>
                        </a:solidFill>
                      </a:endParaRPr>
                    </a:p>
                  </a:txBody>
                  <a:tcPr marT="91425" marB="91425" marR="91425" marL="91425">
                    <a:solidFill>
                      <a:srgbClr val="007377"/>
                    </a:solidFill>
                  </a:tcPr>
                </a:tc>
                <a:tc>
                  <a:txBody>
                    <a:bodyPr/>
                    <a:lstStyle/>
                    <a:p>
                      <a:pPr indent="0" lvl="0" marL="0" rtl="0" algn="ctr">
                        <a:spcBef>
                          <a:spcPts val="0"/>
                        </a:spcBef>
                        <a:spcAft>
                          <a:spcPts val="0"/>
                        </a:spcAft>
                        <a:buNone/>
                      </a:pPr>
                      <a:r>
                        <a:rPr b="1" lang="en-US" sz="2000">
                          <a:solidFill>
                            <a:schemeClr val="lt1"/>
                          </a:solidFill>
                        </a:rPr>
                        <a:t>EXCLUDED FROM UNC SO AFB</a:t>
                      </a:r>
                      <a:endParaRPr b="1" sz="2000">
                        <a:solidFill>
                          <a:schemeClr val="lt1"/>
                        </a:solidFill>
                      </a:endParaRPr>
                    </a:p>
                  </a:txBody>
                  <a:tcPr marT="91425" marB="91425" marR="91425" marL="91425">
                    <a:solidFill>
                      <a:srgbClr val="007377"/>
                    </a:solidFill>
                  </a:tcPr>
                </a:tc>
                <a:tc>
                  <a:txBody>
                    <a:bodyPr/>
                    <a:lstStyle/>
                    <a:p>
                      <a:pPr indent="0" lvl="0" marL="0" rtl="0" algn="ctr">
                        <a:spcBef>
                          <a:spcPts val="0"/>
                        </a:spcBef>
                        <a:spcAft>
                          <a:spcPts val="0"/>
                        </a:spcAft>
                        <a:buNone/>
                      </a:pPr>
                      <a:r>
                        <a:rPr b="1" lang="en-US" sz="2000">
                          <a:solidFill>
                            <a:schemeClr val="lt1"/>
                          </a:solidFill>
                        </a:rPr>
                        <a:t>INCLUDE IN NGF FOR FTR</a:t>
                      </a:r>
                      <a:endParaRPr b="1" sz="2000">
                        <a:solidFill>
                          <a:schemeClr val="lt1"/>
                        </a:solidFill>
                      </a:endParaRPr>
                    </a:p>
                  </a:txBody>
                  <a:tcPr marT="91425" marB="91425" marR="91425" marL="91425">
                    <a:solidFill>
                      <a:srgbClr val="007377"/>
                    </a:solidFill>
                  </a:tcPr>
                </a:tc>
              </a:tr>
              <a:tr h="381000">
                <a:tc>
                  <a:txBody>
                    <a:bodyPr/>
                    <a:lstStyle/>
                    <a:p>
                      <a:pPr indent="-374650" lvl="0" marL="457200" rtl="0" algn="l">
                        <a:lnSpc>
                          <a:spcPct val="115000"/>
                        </a:lnSpc>
                        <a:spcBef>
                          <a:spcPts val="0"/>
                        </a:spcBef>
                        <a:spcAft>
                          <a:spcPts val="0"/>
                        </a:spcAft>
                        <a:buClr>
                          <a:srgbClr val="A49665"/>
                        </a:buClr>
                        <a:buSzPts val="2300"/>
                        <a:buChar char="●"/>
                      </a:pPr>
                      <a:r>
                        <a:rPr lang="en-US" sz="2300">
                          <a:solidFill>
                            <a:srgbClr val="005035"/>
                          </a:solidFill>
                        </a:rPr>
                        <a:t>General Fund (100000-119999)</a:t>
                      </a:r>
                      <a:endParaRPr sz="2300">
                        <a:solidFill>
                          <a:srgbClr val="005035"/>
                        </a:solidFill>
                      </a:endParaRPr>
                    </a:p>
                    <a:p>
                      <a:pPr indent="-374650" lvl="0" marL="457200" rtl="0" algn="l">
                        <a:lnSpc>
                          <a:spcPct val="115000"/>
                        </a:lnSpc>
                        <a:spcBef>
                          <a:spcPts val="0"/>
                        </a:spcBef>
                        <a:spcAft>
                          <a:spcPts val="0"/>
                        </a:spcAft>
                        <a:buClr>
                          <a:srgbClr val="A49665"/>
                        </a:buClr>
                        <a:buSzPts val="2300"/>
                        <a:buChar char="●"/>
                      </a:pPr>
                      <a:r>
                        <a:rPr lang="en-US" sz="2300">
                          <a:solidFill>
                            <a:srgbClr val="005035"/>
                          </a:solidFill>
                        </a:rPr>
                        <a:t>5XXXXX funds (G&amp;C) </a:t>
                      </a:r>
                      <a:endParaRPr sz="2300">
                        <a:solidFill>
                          <a:srgbClr val="005035"/>
                        </a:solidFill>
                      </a:endParaRPr>
                    </a:p>
                  </a:txBody>
                  <a:tcPr marT="91425" marB="91425" marR="91425" marL="91425"/>
                </a:tc>
                <a:tc>
                  <a:txBody>
                    <a:bodyPr/>
                    <a:lstStyle/>
                    <a:p>
                      <a:pPr indent="-374650" lvl="0" marL="457200" rtl="0" algn="l">
                        <a:spcBef>
                          <a:spcPts val="0"/>
                        </a:spcBef>
                        <a:spcAft>
                          <a:spcPts val="0"/>
                        </a:spcAft>
                        <a:buClr>
                          <a:srgbClr val="A49665"/>
                        </a:buClr>
                        <a:buSzPts val="2300"/>
                        <a:buChar char="●"/>
                      </a:pPr>
                      <a:r>
                        <a:rPr lang="en-US" sz="2300">
                          <a:solidFill>
                            <a:srgbClr val="005035"/>
                          </a:solidFill>
                        </a:rPr>
                        <a:t>Agency </a:t>
                      </a:r>
                      <a:endParaRPr sz="2300">
                        <a:solidFill>
                          <a:srgbClr val="005035"/>
                        </a:solidFill>
                      </a:endParaRPr>
                    </a:p>
                    <a:p>
                      <a:pPr indent="-374650" lvl="0" marL="457200" rtl="0" algn="l">
                        <a:spcBef>
                          <a:spcPts val="0"/>
                        </a:spcBef>
                        <a:spcAft>
                          <a:spcPts val="0"/>
                        </a:spcAft>
                        <a:buClr>
                          <a:srgbClr val="A49665"/>
                        </a:buClr>
                        <a:buSzPts val="2300"/>
                        <a:buChar char="●"/>
                      </a:pPr>
                      <a:r>
                        <a:rPr lang="en-US" sz="2300">
                          <a:solidFill>
                            <a:srgbClr val="005035"/>
                          </a:solidFill>
                        </a:rPr>
                        <a:t>Endowment (HXXXXX &amp; RXXXXX)</a:t>
                      </a:r>
                      <a:endParaRPr sz="2300">
                        <a:solidFill>
                          <a:srgbClr val="005035"/>
                        </a:solidFill>
                      </a:endParaRPr>
                    </a:p>
                    <a:p>
                      <a:pPr indent="0" lvl="0" marL="457200" rtl="0" algn="l">
                        <a:spcBef>
                          <a:spcPts val="0"/>
                        </a:spcBef>
                        <a:spcAft>
                          <a:spcPts val="0"/>
                        </a:spcAft>
                        <a:buNone/>
                      </a:pPr>
                      <a:r>
                        <a:t/>
                      </a:r>
                      <a:endParaRPr/>
                    </a:p>
                  </a:txBody>
                  <a:tcPr marT="91425" marB="91425" marR="91425" marL="91425"/>
                </a:tc>
                <a:tc>
                  <a:txBody>
                    <a:bodyPr/>
                    <a:lstStyle/>
                    <a:p>
                      <a:pPr indent="-374650" lvl="0" marL="457200" rtl="0" algn="l">
                        <a:spcBef>
                          <a:spcPts val="0"/>
                        </a:spcBef>
                        <a:spcAft>
                          <a:spcPts val="0"/>
                        </a:spcAft>
                        <a:buClr>
                          <a:srgbClr val="A49665"/>
                        </a:buClr>
                        <a:buSzPts val="2300"/>
                        <a:buChar char="●"/>
                      </a:pPr>
                      <a:r>
                        <a:rPr lang="en-US" sz="2300">
                          <a:solidFill>
                            <a:srgbClr val="005035"/>
                          </a:solidFill>
                        </a:rPr>
                        <a:t>Overhead</a:t>
                      </a:r>
                      <a:endParaRPr sz="2300">
                        <a:solidFill>
                          <a:srgbClr val="005035"/>
                        </a:solidFill>
                      </a:endParaRPr>
                    </a:p>
                    <a:p>
                      <a:pPr indent="-374650" lvl="0" marL="457200" rtl="0" algn="l">
                        <a:spcBef>
                          <a:spcPts val="0"/>
                        </a:spcBef>
                        <a:spcAft>
                          <a:spcPts val="0"/>
                        </a:spcAft>
                        <a:buClr>
                          <a:srgbClr val="A49665"/>
                        </a:buClr>
                        <a:buSzPts val="2300"/>
                        <a:buChar char="●"/>
                      </a:pPr>
                      <a:r>
                        <a:rPr lang="en-US" sz="2300">
                          <a:solidFill>
                            <a:srgbClr val="005035"/>
                          </a:solidFill>
                        </a:rPr>
                        <a:t>Unrestricted Institutional Trusts </a:t>
                      </a:r>
                      <a:endParaRPr sz="2300">
                        <a:solidFill>
                          <a:srgbClr val="005035"/>
                        </a:solidFill>
                      </a:endParaRPr>
                    </a:p>
                    <a:p>
                      <a:pPr indent="-374650" lvl="0" marL="457200" rtl="0" algn="l">
                        <a:spcBef>
                          <a:spcPts val="0"/>
                        </a:spcBef>
                        <a:spcAft>
                          <a:spcPts val="0"/>
                        </a:spcAft>
                        <a:buClr>
                          <a:srgbClr val="A49665"/>
                        </a:buClr>
                        <a:buSzPts val="2300"/>
                        <a:buChar char="●"/>
                      </a:pPr>
                      <a:r>
                        <a:rPr lang="en-US" sz="2300">
                          <a:solidFill>
                            <a:srgbClr val="005035"/>
                          </a:solidFill>
                        </a:rPr>
                        <a:t>Auxiliaries</a:t>
                      </a:r>
                      <a:endParaRPr sz="2300">
                        <a:solidFill>
                          <a:srgbClr val="005035"/>
                        </a:solidFill>
                      </a:endParaRPr>
                    </a:p>
                    <a:p>
                      <a:pPr indent="-374650" lvl="0" marL="457200" rtl="0" algn="l">
                        <a:spcBef>
                          <a:spcPts val="0"/>
                        </a:spcBef>
                        <a:spcAft>
                          <a:spcPts val="0"/>
                        </a:spcAft>
                        <a:buClr>
                          <a:srgbClr val="A49665"/>
                        </a:buClr>
                        <a:buSzPts val="2300"/>
                        <a:buChar char="●"/>
                      </a:pPr>
                      <a:r>
                        <a:rPr lang="en-US" sz="2300">
                          <a:solidFill>
                            <a:srgbClr val="005035"/>
                          </a:solidFill>
                        </a:rPr>
                        <a:t>Restricted Trust funds</a:t>
                      </a:r>
                      <a:endParaRPr sz="1200"/>
                    </a:p>
                  </a:txBody>
                  <a:tcPr marT="91425" marB="91425" marR="91425" marL="91425"/>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8" name="Shape 118"/>
        <p:cNvGrpSpPr/>
        <p:nvPr/>
      </p:nvGrpSpPr>
      <p:grpSpPr>
        <a:xfrm>
          <a:off x="0" y="0"/>
          <a:ext cx="0" cy="0"/>
          <a:chOff x="0" y="0"/>
          <a:chExt cx="0" cy="0"/>
        </a:xfrm>
      </p:grpSpPr>
      <p:sp>
        <p:nvSpPr>
          <p:cNvPr id="119" name="Google Shape;119;p17"/>
          <p:cNvSpPr txBox="1"/>
          <p:nvPr/>
        </p:nvSpPr>
        <p:spPr>
          <a:xfrm>
            <a:off x="237650" y="152775"/>
            <a:ext cx="116874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rgbClr val="2A5010"/>
              </a:buClr>
              <a:buSzPts val="3600"/>
              <a:buFont typeface="Trebuchet MS"/>
              <a:buNone/>
            </a:pPr>
            <a:r>
              <a:rPr b="1" lang="en-US" sz="3600">
                <a:solidFill>
                  <a:srgbClr val="005035"/>
                </a:solidFill>
              </a:rPr>
              <a:t>       </a:t>
            </a:r>
            <a:r>
              <a:rPr b="1" lang="en-US" sz="3600">
                <a:solidFill>
                  <a:srgbClr val="005035"/>
                </a:solidFill>
              </a:rPr>
              <a:t>What is a Budget Pool?</a:t>
            </a:r>
            <a:endParaRPr b="1" sz="1800">
              <a:solidFill>
                <a:srgbClr val="005035"/>
              </a:solidFill>
            </a:endParaRPr>
          </a:p>
        </p:txBody>
      </p:sp>
      <p:sp>
        <p:nvSpPr>
          <p:cNvPr id="120" name="Google Shape;120;p17"/>
          <p:cNvSpPr txBox="1"/>
          <p:nvPr/>
        </p:nvSpPr>
        <p:spPr>
          <a:xfrm>
            <a:off x="152775" y="814800"/>
            <a:ext cx="11492400" cy="5366700"/>
          </a:xfrm>
          <a:prstGeom prst="rect">
            <a:avLst/>
          </a:prstGeom>
          <a:noFill/>
          <a:ln>
            <a:noFill/>
          </a:ln>
        </p:spPr>
        <p:txBody>
          <a:bodyPr anchorCtr="0" anchor="t" bIns="91425" lIns="91425" spcFirstLastPara="1" rIns="91425" wrap="square" tIns="91425">
            <a:spAutoFit/>
          </a:bodyPr>
          <a:lstStyle/>
          <a:p>
            <a:pPr indent="-374650" lvl="0" marL="457200" rtl="0" algn="l">
              <a:spcBef>
                <a:spcPts val="0"/>
              </a:spcBef>
              <a:spcAft>
                <a:spcPts val="0"/>
              </a:spcAft>
              <a:buClr>
                <a:srgbClr val="A49665"/>
              </a:buClr>
              <a:buSzPts val="2300"/>
              <a:buChar char="●"/>
            </a:pPr>
            <a:r>
              <a:rPr lang="en-US" sz="2300">
                <a:solidFill>
                  <a:srgbClr val="005035"/>
                </a:solidFill>
              </a:rPr>
              <a:t>Budget is loaded into a Pool account and used when doing budget revisions</a:t>
            </a:r>
            <a:endParaRPr sz="2300">
              <a:solidFill>
                <a:srgbClr val="005035"/>
              </a:solidFill>
            </a:endParaRPr>
          </a:p>
          <a:p>
            <a:pPr indent="-374650" lvl="0" marL="457200" rtl="0" algn="l">
              <a:spcBef>
                <a:spcPts val="1000"/>
              </a:spcBef>
              <a:spcAft>
                <a:spcPts val="0"/>
              </a:spcAft>
              <a:buClr>
                <a:srgbClr val="A49665"/>
              </a:buClr>
              <a:buSzPts val="2300"/>
              <a:buChar char="●"/>
            </a:pPr>
            <a:r>
              <a:rPr lang="en-US" sz="2300">
                <a:solidFill>
                  <a:srgbClr val="005035"/>
                </a:solidFill>
              </a:rPr>
              <a:t>Main Pool Ranges:</a:t>
            </a:r>
            <a:endParaRPr sz="2300">
              <a:solidFill>
                <a:srgbClr val="005035"/>
              </a:solidFill>
            </a:endParaRPr>
          </a:p>
          <a:p>
            <a:pPr indent="-336550" lvl="1" marL="914400" rtl="0" algn="l">
              <a:spcBef>
                <a:spcPts val="1000"/>
              </a:spcBef>
              <a:spcAft>
                <a:spcPts val="0"/>
              </a:spcAft>
              <a:buClr>
                <a:srgbClr val="A49665"/>
              </a:buClr>
              <a:buSzPts val="1700"/>
              <a:buChar char="○"/>
            </a:pPr>
            <a:r>
              <a:rPr lang="en-US" sz="1700">
                <a:solidFill>
                  <a:srgbClr val="005035"/>
                </a:solidFill>
              </a:rPr>
              <a:t>91xxxx – Personal Services (Salaries and Benefits)</a:t>
            </a:r>
            <a:endParaRPr sz="1700">
              <a:solidFill>
                <a:srgbClr val="005035"/>
              </a:solidFill>
            </a:endParaRPr>
          </a:p>
          <a:p>
            <a:pPr indent="-336550" lvl="1" marL="914400" rtl="0" algn="l">
              <a:spcBef>
                <a:spcPts val="1000"/>
              </a:spcBef>
              <a:spcAft>
                <a:spcPts val="0"/>
              </a:spcAft>
              <a:buClr>
                <a:srgbClr val="A49665"/>
              </a:buClr>
              <a:buSzPts val="1700"/>
              <a:buChar char="○"/>
            </a:pPr>
            <a:r>
              <a:rPr lang="en-US" sz="1700">
                <a:solidFill>
                  <a:srgbClr val="005035"/>
                </a:solidFill>
              </a:rPr>
              <a:t>920xxx-922xxx – Purchased Contractual Services</a:t>
            </a:r>
            <a:endParaRPr sz="1700">
              <a:solidFill>
                <a:srgbClr val="005035"/>
              </a:solidFill>
            </a:endParaRPr>
          </a:p>
          <a:p>
            <a:pPr indent="-336550" lvl="1" marL="914400" rtl="0" algn="l">
              <a:spcBef>
                <a:spcPts val="1000"/>
              </a:spcBef>
              <a:spcAft>
                <a:spcPts val="0"/>
              </a:spcAft>
              <a:buClr>
                <a:srgbClr val="A49665"/>
              </a:buClr>
              <a:buSzPts val="1700"/>
              <a:buChar char="○"/>
            </a:pPr>
            <a:r>
              <a:rPr lang="en-US" sz="1700">
                <a:solidFill>
                  <a:srgbClr val="005035"/>
                </a:solidFill>
              </a:rPr>
              <a:t>923xxx – Utilities</a:t>
            </a:r>
            <a:endParaRPr sz="1700">
              <a:solidFill>
                <a:srgbClr val="005035"/>
              </a:solidFill>
            </a:endParaRPr>
          </a:p>
          <a:p>
            <a:pPr indent="-336550" lvl="1" marL="914400" rtl="0" algn="l">
              <a:spcBef>
                <a:spcPts val="1000"/>
              </a:spcBef>
              <a:spcAft>
                <a:spcPts val="0"/>
              </a:spcAft>
              <a:buClr>
                <a:srgbClr val="A49665"/>
              </a:buClr>
              <a:buSzPts val="1700"/>
              <a:buChar char="○"/>
            </a:pPr>
            <a:r>
              <a:rPr lang="en-US" sz="1700">
                <a:solidFill>
                  <a:srgbClr val="005035"/>
                </a:solidFill>
              </a:rPr>
              <a:t>924xxx-928xxx – Purchased Services</a:t>
            </a:r>
            <a:endParaRPr sz="1700">
              <a:solidFill>
                <a:srgbClr val="005035"/>
              </a:solidFill>
            </a:endParaRPr>
          </a:p>
          <a:p>
            <a:pPr indent="-336550" lvl="1" marL="914400" rtl="0" algn="l">
              <a:spcBef>
                <a:spcPts val="1000"/>
              </a:spcBef>
              <a:spcAft>
                <a:spcPts val="0"/>
              </a:spcAft>
              <a:buClr>
                <a:srgbClr val="A49665"/>
              </a:buClr>
              <a:buSzPts val="1700"/>
              <a:buChar char="○"/>
            </a:pPr>
            <a:r>
              <a:rPr lang="en-US" sz="1700">
                <a:solidFill>
                  <a:srgbClr val="005035"/>
                </a:solidFill>
              </a:rPr>
              <a:t>93xxxx – Supplies</a:t>
            </a:r>
            <a:endParaRPr sz="1700">
              <a:solidFill>
                <a:srgbClr val="005035"/>
              </a:solidFill>
            </a:endParaRPr>
          </a:p>
          <a:p>
            <a:pPr indent="-336550" lvl="1" marL="914400" rtl="0" algn="l">
              <a:spcBef>
                <a:spcPts val="1000"/>
              </a:spcBef>
              <a:spcAft>
                <a:spcPts val="0"/>
              </a:spcAft>
              <a:buClr>
                <a:srgbClr val="A49665"/>
              </a:buClr>
              <a:buSzPts val="1700"/>
              <a:buChar char="○"/>
            </a:pPr>
            <a:r>
              <a:rPr lang="en-US" sz="1700">
                <a:solidFill>
                  <a:srgbClr val="005035"/>
                </a:solidFill>
              </a:rPr>
              <a:t>940xxx-948xxx – Property, Plant &amp; Equipment</a:t>
            </a:r>
            <a:endParaRPr sz="1700">
              <a:solidFill>
                <a:srgbClr val="005035"/>
              </a:solidFill>
            </a:endParaRPr>
          </a:p>
          <a:p>
            <a:pPr indent="-336550" lvl="1" marL="914400" rtl="0" algn="l">
              <a:spcBef>
                <a:spcPts val="1000"/>
              </a:spcBef>
              <a:spcAft>
                <a:spcPts val="0"/>
              </a:spcAft>
              <a:buClr>
                <a:srgbClr val="A49665"/>
              </a:buClr>
              <a:buSzPts val="1700"/>
              <a:buChar char="○"/>
            </a:pPr>
            <a:r>
              <a:rPr lang="en-US" sz="1700">
                <a:solidFill>
                  <a:srgbClr val="005035"/>
                </a:solidFill>
              </a:rPr>
              <a:t>949xxx – Art, Library &amp; Learning Resources</a:t>
            </a:r>
            <a:endParaRPr sz="1700">
              <a:solidFill>
                <a:srgbClr val="005035"/>
              </a:solidFill>
            </a:endParaRPr>
          </a:p>
          <a:p>
            <a:pPr indent="-336550" lvl="1" marL="914400" rtl="0" algn="l">
              <a:spcBef>
                <a:spcPts val="1000"/>
              </a:spcBef>
              <a:spcAft>
                <a:spcPts val="0"/>
              </a:spcAft>
              <a:buClr>
                <a:srgbClr val="A49665"/>
              </a:buClr>
              <a:buSzPts val="1700"/>
              <a:buChar char="○"/>
            </a:pPr>
            <a:r>
              <a:rPr lang="en-US" sz="1700">
                <a:solidFill>
                  <a:srgbClr val="005035"/>
                </a:solidFill>
              </a:rPr>
              <a:t>95xxxx – Other Expenses &amp; Adjustments</a:t>
            </a:r>
            <a:endParaRPr sz="1700">
              <a:solidFill>
                <a:srgbClr val="005035"/>
              </a:solidFill>
            </a:endParaRPr>
          </a:p>
          <a:p>
            <a:pPr indent="-336550" lvl="1" marL="914400" rtl="0" algn="l">
              <a:spcBef>
                <a:spcPts val="1000"/>
              </a:spcBef>
              <a:spcAft>
                <a:spcPts val="0"/>
              </a:spcAft>
              <a:buClr>
                <a:srgbClr val="A49665"/>
              </a:buClr>
              <a:buSzPts val="1700"/>
              <a:buChar char="○"/>
            </a:pPr>
            <a:r>
              <a:rPr lang="en-US" sz="1700">
                <a:solidFill>
                  <a:srgbClr val="005035"/>
                </a:solidFill>
              </a:rPr>
              <a:t>96xxxx – Grants, State Aid &amp; Public Assistance</a:t>
            </a:r>
            <a:endParaRPr sz="1700">
              <a:solidFill>
                <a:srgbClr val="005035"/>
              </a:solidFill>
            </a:endParaRPr>
          </a:p>
          <a:p>
            <a:pPr indent="-374650" lvl="0" marL="457200" rtl="0" algn="l">
              <a:spcBef>
                <a:spcPts val="1000"/>
              </a:spcBef>
              <a:spcAft>
                <a:spcPts val="0"/>
              </a:spcAft>
              <a:buClr>
                <a:srgbClr val="A49665"/>
              </a:buClr>
              <a:buSzPts val="2300"/>
              <a:buChar char="●"/>
            </a:pPr>
            <a:r>
              <a:rPr lang="en-US" sz="2300">
                <a:solidFill>
                  <a:srgbClr val="005035"/>
                </a:solidFill>
              </a:rPr>
              <a:t>Complete list of Pool Account Codes: </a:t>
            </a:r>
            <a:r>
              <a:rPr lang="en-US" sz="2300" u="sng">
                <a:solidFill>
                  <a:srgbClr val="A49665"/>
                </a:solidFill>
                <a:hlinkClick r:id="rId4">
                  <a:extLst>
                    <a:ext uri="{A12FA001-AC4F-418D-AE19-62706E023703}">
                      <ahyp:hlinkClr val="tx"/>
                    </a:ext>
                  </a:extLst>
                </a:hlinkClick>
              </a:rPr>
              <a:t>https://budget.charlotte.edu/resources/budget-pool-account-codes</a:t>
            </a:r>
            <a:endParaRPr sz="2300">
              <a:solidFill>
                <a:srgbClr val="A49665"/>
              </a:solidFill>
            </a:endParaRPr>
          </a:p>
        </p:txBody>
      </p:sp>
      <p:sp>
        <p:nvSpPr>
          <p:cNvPr id="121" name="Google Shape;121;p17"/>
          <p:cNvSpPr/>
          <p:nvPr/>
        </p:nvSpPr>
        <p:spPr>
          <a:xfrm>
            <a:off x="0" y="-12"/>
            <a:ext cx="3635400" cy="891900"/>
          </a:xfrm>
          <a:prstGeom prst="homePlate">
            <a:avLst>
              <a:gd fmla="val 50000" name="adj"/>
            </a:avLst>
          </a:prstGeom>
          <a:solidFill>
            <a:srgbClr val="00503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1900">
                <a:solidFill>
                  <a:srgbClr val="FFFFFF"/>
                </a:solidFill>
                <a:latin typeface="Roboto"/>
                <a:ea typeface="Roboto"/>
                <a:cs typeface="Roboto"/>
                <a:sym typeface="Roboto"/>
              </a:rPr>
              <a:t>Defining NGF</a:t>
            </a:r>
            <a:endParaRPr b="1" sz="1900">
              <a:solidFill>
                <a:srgbClr val="FFFFFF"/>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5" name="Shape 125"/>
        <p:cNvGrpSpPr/>
        <p:nvPr/>
      </p:nvGrpSpPr>
      <p:grpSpPr>
        <a:xfrm>
          <a:off x="0" y="0"/>
          <a:ext cx="0" cy="0"/>
          <a:chOff x="0" y="0"/>
          <a:chExt cx="0" cy="0"/>
        </a:xfrm>
      </p:grpSpPr>
      <p:sp>
        <p:nvSpPr>
          <p:cNvPr id="126" name="Google Shape;126;p18"/>
          <p:cNvSpPr txBox="1"/>
          <p:nvPr/>
        </p:nvSpPr>
        <p:spPr>
          <a:xfrm>
            <a:off x="3635406" y="53400"/>
            <a:ext cx="84693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900">
                <a:solidFill>
                  <a:srgbClr val="005035"/>
                </a:solidFill>
              </a:rPr>
              <a:t>Budget Pool Accounts:</a:t>
            </a:r>
            <a:endParaRPr b="1" sz="2100">
              <a:solidFill>
                <a:srgbClr val="005035"/>
              </a:solidFill>
            </a:endParaRPr>
          </a:p>
        </p:txBody>
      </p:sp>
      <p:graphicFrame>
        <p:nvGraphicFramePr>
          <p:cNvPr id="127" name="Google Shape;127;p18"/>
          <p:cNvGraphicFramePr/>
          <p:nvPr/>
        </p:nvGraphicFramePr>
        <p:xfrm>
          <a:off x="-2" y="987093"/>
          <a:ext cx="3000000" cy="3000000"/>
        </p:xfrm>
        <a:graphic>
          <a:graphicData uri="http://schemas.openxmlformats.org/drawingml/2006/table">
            <a:tbl>
              <a:tblPr bandRow="1" firstCol="1" firstRow="1">
                <a:noFill/>
                <a:tableStyleId>{9A68B6D4-29A2-42D3-A3A6-CA5138D4091E}</a:tableStyleId>
              </a:tblPr>
              <a:tblGrid>
                <a:gridCol w="3991900"/>
                <a:gridCol w="2078225"/>
              </a:tblGrid>
              <a:tr h="304350">
                <a:tc>
                  <a:txBody>
                    <a:bodyPr/>
                    <a:lstStyle/>
                    <a:p>
                      <a:pPr indent="0" lvl="0" marL="0" marR="0" rtl="0" algn="l">
                        <a:lnSpc>
                          <a:spcPct val="100000"/>
                        </a:lnSpc>
                        <a:spcBef>
                          <a:spcPts val="0"/>
                        </a:spcBef>
                        <a:spcAft>
                          <a:spcPts val="0"/>
                        </a:spcAft>
                        <a:buClr>
                          <a:srgbClr val="000000"/>
                        </a:buClr>
                        <a:buSzPts val="1100"/>
                        <a:buFont typeface="Arial"/>
                        <a:buNone/>
                      </a:pPr>
                      <a:r>
                        <a:rPr b="1" lang="en-US" sz="1100" u="none" cap="none" strike="noStrike">
                          <a:solidFill>
                            <a:srgbClr val="000000"/>
                          </a:solidFill>
                          <a:latin typeface="Arial"/>
                          <a:ea typeface="Arial"/>
                          <a:cs typeface="Arial"/>
                          <a:sym typeface="Arial"/>
                        </a:rPr>
                        <a:t>Range of Expenditure </a:t>
                      </a:r>
                      <a:r>
                        <a:rPr b="1" lang="en-US" sz="1100">
                          <a:solidFill>
                            <a:srgbClr val="000000"/>
                          </a:solidFill>
                          <a:latin typeface="Arial"/>
                          <a:ea typeface="Arial"/>
                          <a:cs typeface="Arial"/>
                          <a:sym typeface="Arial"/>
                        </a:rPr>
                        <a:t>A</a:t>
                      </a:r>
                      <a:r>
                        <a:rPr b="1" lang="en-US" sz="1100" u="none" cap="none" strike="noStrike">
                          <a:solidFill>
                            <a:srgbClr val="000000"/>
                          </a:solidFill>
                          <a:latin typeface="Arial"/>
                          <a:ea typeface="Arial"/>
                          <a:cs typeface="Arial"/>
                          <a:sym typeface="Arial"/>
                        </a:rPr>
                        <a:t>ccount </a:t>
                      </a:r>
                      <a:r>
                        <a:rPr b="1" lang="en-US" sz="1100">
                          <a:solidFill>
                            <a:srgbClr val="000000"/>
                          </a:solidFill>
                          <a:latin typeface="Arial"/>
                          <a:ea typeface="Arial"/>
                          <a:cs typeface="Arial"/>
                          <a:sym typeface="Arial"/>
                        </a:rPr>
                        <a:t>N</a:t>
                      </a:r>
                      <a:r>
                        <a:rPr b="1" lang="en-US" sz="1100" u="none" cap="none" strike="noStrike">
                          <a:solidFill>
                            <a:srgbClr val="000000"/>
                          </a:solidFill>
                          <a:latin typeface="Arial"/>
                          <a:ea typeface="Arial"/>
                          <a:cs typeface="Arial"/>
                          <a:sym typeface="Arial"/>
                        </a:rPr>
                        <a:t>umbers (9xxxxx)</a:t>
                      </a:r>
                      <a:endParaRPr b="1" sz="1100" u="none" cap="none" strike="noStrike">
                        <a:solidFill>
                          <a:srgbClr val="000000"/>
                        </a:solidFill>
                        <a:latin typeface="Arial"/>
                        <a:ea typeface="Arial"/>
                        <a:cs typeface="Arial"/>
                        <a:sym typeface="Arial"/>
                      </a:endParaRPr>
                    </a:p>
                  </a:txBody>
                  <a:tcPr marT="0" marB="0" marR="41950" marL="41950" anchor="ctr">
                    <a:solidFill>
                      <a:srgbClr val="A49665"/>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solidFill>
                            <a:srgbClr val="000000"/>
                          </a:solidFill>
                          <a:latin typeface="Arial"/>
                          <a:ea typeface="Arial"/>
                          <a:cs typeface="Arial"/>
                          <a:sym typeface="Arial"/>
                        </a:rPr>
                        <a:t>Budget </a:t>
                      </a:r>
                      <a:r>
                        <a:rPr lang="en-US" sz="1100">
                          <a:solidFill>
                            <a:srgbClr val="000000"/>
                          </a:solidFill>
                          <a:latin typeface="Arial"/>
                          <a:ea typeface="Arial"/>
                          <a:cs typeface="Arial"/>
                          <a:sym typeface="Arial"/>
                        </a:rPr>
                        <a:t>Pool Account</a:t>
                      </a:r>
                      <a:endParaRPr sz="1100" u="none" cap="none" strike="noStrike">
                        <a:solidFill>
                          <a:srgbClr val="000000"/>
                        </a:solidFill>
                        <a:latin typeface="Arial"/>
                        <a:ea typeface="Arial"/>
                        <a:cs typeface="Arial"/>
                        <a:sym typeface="Arial"/>
                      </a:endParaRPr>
                    </a:p>
                  </a:txBody>
                  <a:tcPr marT="0" marB="0" marR="41950" marL="41950" anchor="ctr">
                    <a:solidFill>
                      <a:srgbClr val="A49665"/>
                    </a:solidFill>
                  </a:tcPr>
                </a:tc>
              </a:tr>
              <a:tr h="161925">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chemeClr val="dk1"/>
                          </a:solidFill>
                          <a:latin typeface="Arial"/>
                          <a:ea typeface="Arial"/>
                          <a:cs typeface="Arial"/>
                          <a:sym typeface="Arial"/>
                        </a:rPr>
                        <a:t>91xxxx - PERSONAL SERVICES (SALARIES AND BENEFITS)</a:t>
                      </a:r>
                      <a:endParaRPr b="1" sz="1000" u="none" cap="none" strike="noStrike">
                        <a:solidFill>
                          <a:schemeClr val="dk1"/>
                        </a:solidFill>
                        <a:latin typeface="Arial"/>
                        <a:ea typeface="Arial"/>
                        <a:cs typeface="Arial"/>
                        <a:sym typeface="Arial"/>
                      </a:endParaRPr>
                    </a:p>
                  </a:txBody>
                  <a:tcPr marT="0" marB="0" marR="41950" marL="41950" anchor="b">
                    <a:solidFill>
                      <a:srgbClr val="F1E6B2"/>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latin typeface="Arial"/>
                          <a:ea typeface="Arial"/>
                          <a:cs typeface="Arial"/>
                          <a:sym typeface="Arial"/>
                        </a:rPr>
                        <a:t> </a:t>
                      </a:r>
                      <a:endParaRPr b="1" sz="900" u="none" cap="none" strike="noStrike">
                        <a:solidFill>
                          <a:srgbClr val="000000"/>
                        </a:solidFill>
                        <a:latin typeface="Arial"/>
                        <a:ea typeface="Arial"/>
                        <a:cs typeface="Arial"/>
                        <a:sym typeface="Arial"/>
                      </a:endParaRPr>
                    </a:p>
                  </a:txBody>
                  <a:tcPr marT="0" marB="0" marR="41950" marL="41950" anchor="b"/>
                </a:tc>
              </a:tr>
              <a:tr h="145700">
                <a:tc>
                  <a:txBody>
                    <a:bodyPr/>
                    <a:lstStyle/>
                    <a:p>
                      <a:pPr indent="114300" lvl="0" marL="0" marR="0" rtl="0" algn="l">
                        <a:lnSpc>
                          <a:spcPct val="100000"/>
                        </a:lnSpc>
                        <a:spcBef>
                          <a:spcPts val="0"/>
                        </a:spcBef>
                        <a:spcAft>
                          <a:spcPts val="0"/>
                        </a:spcAft>
                        <a:buClr>
                          <a:srgbClr val="000000"/>
                        </a:buClr>
                        <a:buSzPts val="900"/>
                        <a:buFont typeface="Arial"/>
                        <a:buNone/>
                      </a:pPr>
                      <a:r>
                        <a:rPr b="1" lang="en-US" sz="900" u="none" cap="none" strike="noStrike">
                          <a:solidFill>
                            <a:schemeClr val="dk1"/>
                          </a:solidFill>
                          <a:latin typeface="Arial"/>
                          <a:ea typeface="Arial"/>
                          <a:cs typeface="Arial"/>
                          <a:sym typeface="Arial"/>
                        </a:rPr>
                        <a:t>911xxx - EPA Non Teaching Salaries</a:t>
                      </a:r>
                      <a:endParaRPr b="1" sz="900" u="none" cap="none" strike="noStrike">
                        <a:solidFill>
                          <a:schemeClr val="dk1"/>
                        </a:solidFill>
                        <a:latin typeface="Arial"/>
                        <a:ea typeface="Arial"/>
                        <a:cs typeface="Arial"/>
                        <a:sym typeface="Arial"/>
                      </a:endParaRPr>
                    </a:p>
                  </a:txBody>
                  <a:tcPr marT="0" marB="0" marR="41950" marL="41950" anchor="b">
                    <a:solidFill>
                      <a:srgbClr val="F1E6B2"/>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latin typeface="Arial"/>
                          <a:ea typeface="Arial"/>
                          <a:cs typeface="Arial"/>
                          <a:sym typeface="Arial"/>
                        </a:rPr>
                        <a:t>Budget at detail account</a:t>
                      </a:r>
                      <a:endParaRPr b="1" sz="900" u="none" cap="none" strike="noStrike">
                        <a:solidFill>
                          <a:srgbClr val="000000"/>
                        </a:solidFill>
                        <a:latin typeface="Arial"/>
                        <a:ea typeface="Arial"/>
                        <a:cs typeface="Arial"/>
                        <a:sym typeface="Arial"/>
                      </a:endParaRPr>
                    </a:p>
                  </a:txBody>
                  <a:tcPr marT="0" marB="0" marR="41950" marL="41950" anchor="b"/>
                </a:tc>
              </a:tr>
              <a:tr h="145700">
                <a:tc>
                  <a:txBody>
                    <a:bodyPr/>
                    <a:lstStyle/>
                    <a:p>
                      <a:pPr indent="114300" lvl="0" marL="0" marR="0" rtl="0" algn="l">
                        <a:lnSpc>
                          <a:spcPct val="100000"/>
                        </a:lnSpc>
                        <a:spcBef>
                          <a:spcPts val="0"/>
                        </a:spcBef>
                        <a:spcAft>
                          <a:spcPts val="0"/>
                        </a:spcAft>
                        <a:buClr>
                          <a:srgbClr val="000000"/>
                        </a:buClr>
                        <a:buSzPts val="900"/>
                        <a:buFont typeface="Arial"/>
                        <a:buNone/>
                      </a:pPr>
                      <a:r>
                        <a:rPr b="1" lang="en-US" sz="900" u="none" cap="none" strike="noStrike">
                          <a:solidFill>
                            <a:schemeClr val="dk1"/>
                          </a:solidFill>
                          <a:latin typeface="Arial"/>
                          <a:ea typeface="Arial"/>
                          <a:cs typeface="Arial"/>
                          <a:sym typeface="Arial"/>
                        </a:rPr>
                        <a:t>912xxx - SPA Salaries</a:t>
                      </a:r>
                      <a:endParaRPr b="1" sz="900" u="none" cap="none" strike="noStrike">
                        <a:solidFill>
                          <a:schemeClr val="dk1"/>
                        </a:solidFill>
                        <a:latin typeface="Arial"/>
                        <a:ea typeface="Arial"/>
                        <a:cs typeface="Arial"/>
                        <a:sym typeface="Arial"/>
                      </a:endParaRPr>
                    </a:p>
                  </a:txBody>
                  <a:tcPr marT="0" marB="0" marR="41950" marL="41950" anchor="b">
                    <a:solidFill>
                      <a:srgbClr val="F1E6B2"/>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latin typeface="Arial"/>
                          <a:ea typeface="Arial"/>
                          <a:cs typeface="Arial"/>
                          <a:sym typeface="Arial"/>
                        </a:rPr>
                        <a:t>Budget at detail account</a:t>
                      </a:r>
                      <a:endParaRPr b="1" sz="900" u="none" cap="none" strike="noStrike">
                        <a:solidFill>
                          <a:srgbClr val="000000"/>
                        </a:solidFill>
                        <a:latin typeface="Arial"/>
                        <a:ea typeface="Arial"/>
                        <a:cs typeface="Arial"/>
                        <a:sym typeface="Arial"/>
                      </a:endParaRPr>
                    </a:p>
                  </a:txBody>
                  <a:tcPr marT="0" marB="0" marR="41950" marL="41950" anchor="b"/>
                </a:tc>
              </a:tr>
              <a:tr h="145700">
                <a:tc>
                  <a:txBody>
                    <a:bodyPr/>
                    <a:lstStyle/>
                    <a:p>
                      <a:pPr indent="114300" lvl="0" marL="0" marR="0" rtl="0" algn="l">
                        <a:lnSpc>
                          <a:spcPct val="100000"/>
                        </a:lnSpc>
                        <a:spcBef>
                          <a:spcPts val="0"/>
                        </a:spcBef>
                        <a:spcAft>
                          <a:spcPts val="0"/>
                        </a:spcAft>
                        <a:buClr>
                          <a:srgbClr val="000000"/>
                        </a:buClr>
                        <a:buSzPts val="900"/>
                        <a:buFont typeface="Arial"/>
                        <a:buNone/>
                      </a:pPr>
                      <a:r>
                        <a:rPr b="1" lang="en-US" sz="900" u="none" cap="none" strike="noStrike">
                          <a:solidFill>
                            <a:schemeClr val="dk1"/>
                          </a:solidFill>
                          <a:latin typeface="Arial"/>
                          <a:ea typeface="Arial"/>
                          <a:cs typeface="Arial"/>
                          <a:sym typeface="Arial"/>
                        </a:rPr>
                        <a:t>913xxx - EPA Teaching Salaries</a:t>
                      </a:r>
                      <a:endParaRPr b="1" sz="900" u="none" cap="none" strike="noStrike">
                        <a:solidFill>
                          <a:schemeClr val="dk1"/>
                        </a:solidFill>
                        <a:latin typeface="Arial"/>
                        <a:ea typeface="Arial"/>
                        <a:cs typeface="Arial"/>
                        <a:sym typeface="Arial"/>
                      </a:endParaRPr>
                    </a:p>
                  </a:txBody>
                  <a:tcPr marT="0" marB="0" marR="41950" marL="41950" anchor="b">
                    <a:solidFill>
                      <a:srgbClr val="F1E6B2"/>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latin typeface="Arial"/>
                          <a:ea typeface="Arial"/>
                          <a:cs typeface="Arial"/>
                          <a:sym typeface="Arial"/>
                        </a:rPr>
                        <a:t>Budget at detail account</a:t>
                      </a:r>
                      <a:endParaRPr b="1" sz="900" u="none" cap="none" strike="noStrike">
                        <a:solidFill>
                          <a:srgbClr val="000000"/>
                        </a:solidFill>
                        <a:latin typeface="Arial"/>
                        <a:ea typeface="Arial"/>
                        <a:cs typeface="Arial"/>
                        <a:sym typeface="Arial"/>
                      </a:endParaRPr>
                    </a:p>
                  </a:txBody>
                  <a:tcPr marT="0" marB="0" marR="41950" marL="41950" anchor="b"/>
                </a:tc>
              </a:tr>
              <a:tr h="145700">
                <a:tc>
                  <a:txBody>
                    <a:bodyPr/>
                    <a:lstStyle/>
                    <a:p>
                      <a:pPr indent="114300" lvl="0" marL="0" marR="0" rtl="0" algn="l">
                        <a:lnSpc>
                          <a:spcPct val="100000"/>
                        </a:lnSpc>
                        <a:spcBef>
                          <a:spcPts val="0"/>
                        </a:spcBef>
                        <a:spcAft>
                          <a:spcPts val="0"/>
                        </a:spcAft>
                        <a:buClr>
                          <a:srgbClr val="000000"/>
                        </a:buClr>
                        <a:buSzPts val="900"/>
                        <a:buFont typeface="Arial"/>
                        <a:buNone/>
                      </a:pPr>
                      <a:r>
                        <a:rPr b="1" lang="en-US" sz="900" u="none" cap="none" strike="noStrike">
                          <a:solidFill>
                            <a:schemeClr val="dk1"/>
                          </a:solidFill>
                          <a:latin typeface="Arial"/>
                          <a:ea typeface="Arial"/>
                          <a:cs typeface="Arial"/>
                          <a:sym typeface="Arial"/>
                        </a:rPr>
                        <a:t>914xxx - Overtime &amp; Premium Pay:</a:t>
                      </a:r>
                      <a:endParaRPr b="1" sz="900" u="none" cap="none" strike="noStrike">
                        <a:solidFill>
                          <a:schemeClr val="dk1"/>
                        </a:solidFill>
                        <a:latin typeface="Arial"/>
                        <a:ea typeface="Arial"/>
                        <a:cs typeface="Arial"/>
                        <a:sym typeface="Arial"/>
                      </a:endParaRPr>
                    </a:p>
                  </a:txBody>
                  <a:tcPr marT="0" marB="0" marR="41950" marL="41950" anchor="b">
                    <a:solidFill>
                      <a:srgbClr val="F1E6B2"/>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latin typeface="Arial"/>
                          <a:ea typeface="Arial"/>
                          <a:cs typeface="Arial"/>
                          <a:sym typeface="Arial"/>
                        </a:rPr>
                        <a:t> </a:t>
                      </a:r>
                      <a:endParaRPr b="1" sz="900" u="none" cap="none" strike="noStrike">
                        <a:solidFill>
                          <a:srgbClr val="000000"/>
                        </a:solidFill>
                        <a:latin typeface="Arial"/>
                        <a:ea typeface="Arial"/>
                        <a:cs typeface="Arial"/>
                        <a:sym typeface="Arial"/>
                      </a:endParaRPr>
                    </a:p>
                  </a:txBody>
                  <a:tcPr marT="0" marB="0" marR="41950" marL="41950" anchor="b"/>
                </a:tc>
              </a:tr>
              <a:tr h="145700">
                <a:tc>
                  <a:txBody>
                    <a:bodyPr/>
                    <a:lstStyle/>
                    <a:p>
                      <a:pPr indent="228600" lvl="0" marL="0" marR="0" rtl="0" algn="l">
                        <a:lnSpc>
                          <a:spcPct val="100000"/>
                        </a:lnSpc>
                        <a:spcBef>
                          <a:spcPts val="0"/>
                        </a:spcBef>
                        <a:spcAft>
                          <a:spcPts val="0"/>
                        </a:spcAft>
                        <a:buClr>
                          <a:srgbClr val="000000"/>
                        </a:buClr>
                        <a:buSzPts val="900"/>
                        <a:buFont typeface="Arial"/>
                        <a:buNone/>
                      </a:pPr>
                      <a:r>
                        <a:rPr b="1" lang="en-US" sz="900" u="none" cap="none" strike="noStrike">
                          <a:solidFill>
                            <a:schemeClr val="dk1"/>
                          </a:solidFill>
                          <a:latin typeface="Arial"/>
                          <a:ea typeface="Arial"/>
                          <a:cs typeface="Arial"/>
                          <a:sym typeface="Arial"/>
                        </a:rPr>
                        <a:t>9140xx - Overtime</a:t>
                      </a:r>
                      <a:endParaRPr b="1" sz="900" u="none" cap="none" strike="noStrike">
                        <a:solidFill>
                          <a:schemeClr val="dk1"/>
                        </a:solidFill>
                        <a:latin typeface="Arial"/>
                        <a:ea typeface="Arial"/>
                        <a:cs typeface="Arial"/>
                        <a:sym typeface="Arial"/>
                      </a:endParaRPr>
                    </a:p>
                  </a:txBody>
                  <a:tcPr marT="0" marB="0" marR="41950" marL="41950" anchor="b">
                    <a:solidFill>
                      <a:srgbClr val="F1E6B2"/>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latin typeface="Arial"/>
                          <a:ea typeface="Arial"/>
                          <a:cs typeface="Arial"/>
                          <a:sym typeface="Arial"/>
                        </a:rPr>
                        <a:t>914000</a:t>
                      </a:r>
                      <a:endParaRPr b="1" sz="900" u="none" cap="none" strike="noStrike">
                        <a:solidFill>
                          <a:srgbClr val="000000"/>
                        </a:solidFill>
                        <a:latin typeface="Arial"/>
                        <a:ea typeface="Arial"/>
                        <a:cs typeface="Arial"/>
                        <a:sym typeface="Arial"/>
                      </a:endParaRPr>
                    </a:p>
                  </a:txBody>
                  <a:tcPr marT="0" marB="0" marR="41950" marL="41950" anchor="b"/>
                </a:tc>
              </a:tr>
              <a:tr h="145700">
                <a:tc>
                  <a:txBody>
                    <a:bodyPr/>
                    <a:lstStyle/>
                    <a:p>
                      <a:pPr indent="228600" lvl="0" marL="0" marR="0" rtl="0" algn="l">
                        <a:lnSpc>
                          <a:spcPct val="100000"/>
                        </a:lnSpc>
                        <a:spcBef>
                          <a:spcPts val="0"/>
                        </a:spcBef>
                        <a:spcAft>
                          <a:spcPts val="0"/>
                        </a:spcAft>
                        <a:buClr>
                          <a:srgbClr val="000000"/>
                        </a:buClr>
                        <a:buSzPts val="900"/>
                        <a:buFont typeface="Arial"/>
                        <a:buNone/>
                      </a:pPr>
                      <a:r>
                        <a:rPr b="1" lang="en-US" sz="900" u="none" cap="none" strike="noStrike">
                          <a:solidFill>
                            <a:schemeClr val="dk1"/>
                          </a:solidFill>
                          <a:latin typeface="Arial"/>
                          <a:ea typeface="Arial"/>
                          <a:cs typeface="Arial"/>
                          <a:sym typeface="Arial"/>
                        </a:rPr>
                        <a:t>9145xx - Premium Pay</a:t>
                      </a:r>
                      <a:endParaRPr b="1" sz="900" u="none" cap="none" strike="noStrike">
                        <a:solidFill>
                          <a:schemeClr val="dk1"/>
                        </a:solidFill>
                        <a:latin typeface="Arial"/>
                        <a:ea typeface="Arial"/>
                        <a:cs typeface="Arial"/>
                        <a:sym typeface="Arial"/>
                      </a:endParaRPr>
                    </a:p>
                  </a:txBody>
                  <a:tcPr marT="0" marB="0" marR="41950" marL="41950" anchor="b">
                    <a:solidFill>
                      <a:srgbClr val="F1E6B2"/>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latin typeface="Arial"/>
                          <a:ea typeface="Arial"/>
                          <a:cs typeface="Arial"/>
                          <a:sym typeface="Arial"/>
                        </a:rPr>
                        <a:t>914500</a:t>
                      </a:r>
                      <a:endParaRPr b="1" sz="900" u="none" cap="none" strike="noStrike">
                        <a:solidFill>
                          <a:srgbClr val="000000"/>
                        </a:solidFill>
                        <a:latin typeface="Arial"/>
                        <a:ea typeface="Arial"/>
                        <a:cs typeface="Arial"/>
                        <a:sym typeface="Arial"/>
                      </a:endParaRPr>
                    </a:p>
                  </a:txBody>
                  <a:tcPr marT="0" marB="0" marR="41950" marL="41950" anchor="b"/>
                </a:tc>
              </a:tr>
              <a:tr h="145700">
                <a:tc>
                  <a:txBody>
                    <a:bodyPr/>
                    <a:lstStyle/>
                    <a:p>
                      <a:pPr indent="114300" lvl="0" marL="0" marR="0" rtl="0" algn="l">
                        <a:lnSpc>
                          <a:spcPct val="100000"/>
                        </a:lnSpc>
                        <a:spcBef>
                          <a:spcPts val="0"/>
                        </a:spcBef>
                        <a:spcAft>
                          <a:spcPts val="0"/>
                        </a:spcAft>
                        <a:buClr>
                          <a:srgbClr val="000000"/>
                        </a:buClr>
                        <a:buSzPts val="900"/>
                        <a:buFont typeface="Arial"/>
                        <a:buNone/>
                      </a:pPr>
                      <a:r>
                        <a:rPr b="1" lang="en-US" sz="900" u="none" cap="none" strike="noStrike">
                          <a:solidFill>
                            <a:schemeClr val="dk1"/>
                          </a:solidFill>
                          <a:latin typeface="Arial"/>
                          <a:ea typeface="Arial"/>
                          <a:cs typeface="Arial"/>
                          <a:sym typeface="Arial"/>
                        </a:rPr>
                        <a:t>915xxx - Temporary Wages:</a:t>
                      </a:r>
                      <a:endParaRPr b="1" sz="900" u="none" cap="none" strike="noStrike">
                        <a:solidFill>
                          <a:schemeClr val="dk1"/>
                        </a:solidFill>
                        <a:latin typeface="Arial"/>
                        <a:ea typeface="Arial"/>
                        <a:cs typeface="Arial"/>
                        <a:sym typeface="Arial"/>
                      </a:endParaRPr>
                    </a:p>
                  </a:txBody>
                  <a:tcPr marT="0" marB="0" marR="41950" marL="41950" anchor="b">
                    <a:solidFill>
                      <a:srgbClr val="F1E6B2"/>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latin typeface="Arial"/>
                          <a:ea typeface="Arial"/>
                          <a:cs typeface="Arial"/>
                          <a:sym typeface="Arial"/>
                        </a:rPr>
                        <a:t> </a:t>
                      </a:r>
                      <a:endParaRPr b="1" sz="900" u="none" cap="none" strike="noStrike">
                        <a:solidFill>
                          <a:srgbClr val="000000"/>
                        </a:solidFill>
                        <a:latin typeface="Arial"/>
                        <a:ea typeface="Arial"/>
                        <a:cs typeface="Arial"/>
                        <a:sym typeface="Arial"/>
                      </a:endParaRPr>
                    </a:p>
                  </a:txBody>
                  <a:tcPr marT="0" marB="0" marR="41950" marL="41950" anchor="b"/>
                </a:tc>
              </a:tr>
              <a:tr h="145700">
                <a:tc>
                  <a:txBody>
                    <a:bodyPr/>
                    <a:lstStyle/>
                    <a:p>
                      <a:pPr indent="228600" lvl="0" marL="0" marR="0" rtl="0" algn="l">
                        <a:lnSpc>
                          <a:spcPct val="100000"/>
                        </a:lnSpc>
                        <a:spcBef>
                          <a:spcPts val="0"/>
                        </a:spcBef>
                        <a:spcAft>
                          <a:spcPts val="0"/>
                        </a:spcAft>
                        <a:buClr>
                          <a:srgbClr val="000000"/>
                        </a:buClr>
                        <a:buSzPts val="900"/>
                        <a:buFont typeface="Arial"/>
                        <a:buNone/>
                      </a:pPr>
                      <a:r>
                        <a:rPr b="1" lang="en-US" sz="900" u="none" cap="none" strike="noStrike">
                          <a:solidFill>
                            <a:schemeClr val="dk1"/>
                          </a:solidFill>
                          <a:latin typeface="Arial"/>
                          <a:ea typeface="Arial"/>
                          <a:cs typeface="Arial"/>
                          <a:sym typeface="Arial"/>
                        </a:rPr>
                        <a:t>9150xx - Student Wages</a:t>
                      </a:r>
                      <a:endParaRPr b="1" sz="900" u="none" cap="none" strike="noStrike">
                        <a:solidFill>
                          <a:schemeClr val="dk1"/>
                        </a:solidFill>
                        <a:latin typeface="Arial"/>
                        <a:ea typeface="Arial"/>
                        <a:cs typeface="Arial"/>
                        <a:sym typeface="Arial"/>
                      </a:endParaRPr>
                    </a:p>
                  </a:txBody>
                  <a:tcPr marT="0" marB="0" marR="41950" marL="41950" anchor="b">
                    <a:solidFill>
                      <a:srgbClr val="F1E6B2"/>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latin typeface="Arial"/>
                          <a:ea typeface="Arial"/>
                          <a:cs typeface="Arial"/>
                          <a:sym typeface="Arial"/>
                        </a:rPr>
                        <a:t>915000</a:t>
                      </a:r>
                      <a:endParaRPr b="1" sz="900" u="none" cap="none" strike="noStrike">
                        <a:solidFill>
                          <a:srgbClr val="000000"/>
                        </a:solidFill>
                        <a:latin typeface="Arial"/>
                        <a:ea typeface="Arial"/>
                        <a:cs typeface="Arial"/>
                        <a:sym typeface="Arial"/>
                      </a:endParaRPr>
                    </a:p>
                  </a:txBody>
                  <a:tcPr marT="0" marB="0" marR="41950" marL="41950" anchor="b"/>
                </a:tc>
              </a:tr>
              <a:tr h="145700">
                <a:tc>
                  <a:txBody>
                    <a:bodyPr/>
                    <a:lstStyle/>
                    <a:p>
                      <a:pPr indent="228600" lvl="0" marL="0" marR="0" rtl="0" algn="l">
                        <a:lnSpc>
                          <a:spcPct val="100000"/>
                        </a:lnSpc>
                        <a:spcBef>
                          <a:spcPts val="0"/>
                        </a:spcBef>
                        <a:spcAft>
                          <a:spcPts val="0"/>
                        </a:spcAft>
                        <a:buClr>
                          <a:srgbClr val="000000"/>
                        </a:buClr>
                        <a:buSzPts val="900"/>
                        <a:buFont typeface="Arial"/>
                        <a:buNone/>
                      </a:pPr>
                      <a:r>
                        <a:rPr b="1" lang="en-US" sz="900" u="none" cap="none" strike="noStrike">
                          <a:solidFill>
                            <a:schemeClr val="dk1"/>
                          </a:solidFill>
                          <a:latin typeface="Arial"/>
                          <a:ea typeface="Arial"/>
                          <a:cs typeface="Arial"/>
                          <a:sym typeface="Arial"/>
                        </a:rPr>
                        <a:t>915900 - Non Student Wages</a:t>
                      </a:r>
                      <a:endParaRPr b="1" sz="900" u="none" cap="none" strike="noStrike">
                        <a:solidFill>
                          <a:schemeClr val="dk1"/>
                        </a:solidFill>
                        <a:latin typeface="Arial"/>
                        <a:ea typeface="Arial"/>
                        <a:cs typeface="Arial"/>
                        <a:sym typeface="Arial"/>
                      </a:endParaRPr>
                    </a:p>
                  </a:txBody>
                  <a:tcPr marT="0" marB="0" marR="41950" marL="41950" anchor="b">
                    <a:solidFill>
                      <a:srgbClr val="F1E6B2"/>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latin typeface="Arial"/>
                          <a:ea typeface="Arial"/>
                          <a:cs typeface="Arial"/>
                          <a:sym typeface="Arial"/>
                        </a:rPr>
                        <a:t>Budget at detail account</a:t>
                      </a:r>
                      <a:endParaRPr b="1" sz="900" u="none" cap="none" strike="noStrike">
                        <a:solidFill>
                          <a:srgbClr val="000000"/>
                        </a:solidFill>
                        <a:latin typeface="Arial"/>
                        <a:ea typeface="Arial"/>
                        <a:cs typeface="Arial"/>
                        <a:sym typeface="Arial"/>
                      </a:endParaRPr>
                    </a:p>
                  </a:txBody>
                  <a:tcPr marT="0" marB="0" marR="41950" marL="41950" anchor="b"/>
                </a:tc>
              </a:tr>
              <a:tr h="145700">
                <a:tc>
                  <a:txBody>
                    <a:bodyPr/>
                    <a:lstStyle/>
                    <a:p>
                      <a:pPr indent="114300" lvl="0" marL="0" marR="0" rtl="0" algn="l">
                        <a:lnSpc>
                          <a:spcPct val="100000"/>
                        </a:lnSpc>
                        <a:spcBef>
                          <a:spcPts val="0"/>
                        </a:spcBef>
                        <a:spcAft>
                          <a:spcPts val="0"/>
                        </a:spcAft>
                        <a:buClr>
                          <a:srgbClr val="000000"/>
                        </a:buClr>
                        <a:buSzPts val="900"/>
                        <a:buFont typeface="Arial"/>
                        <a:buNone/>
                      </a:pPr>
                      <a:r>
                        <a:rPr b="1" lang="en-US" sz="900" u="none" cap="none" strike="noStrike">
                          <a:solidFill>
                            <a:schemeClr val="dk1"/>
                          </a:solidFill>
                          <a:latin typeface="Arial"/>
                          <a:ea typeface="Arial"/>
                          <a:cs typeface="Arial"/>
                          <a:sym typeface="Arial"/>
                        </a:rPr>
                        <a:t>916xxx - Workers Compensation</a:t>
                      </a:r>
                      <a:endParaRPr b="1" sz="900" u="none" cap="none" strike="noStrike">
                        <a:solidFill>
                          <a:schemeClr val="dk1"/>
                        </a:solidFill>
                        <a:latin typeface="Arial"/>
                        <a:ea typeface="Arial"/>
                        <a:cs typeface="Arial"/>
                        <a:sym typeface="Arial"/>
                      </a:endParaRPr>
                    </a:p>
                  </a:txBody>
                  <a:tcPr marT="0" marB="0" marR="41950" marL="41950" anchor="b">
                    <a:solidFill>
                      <a:srgbClr val="F1E6B2"/>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latin typeface="Arial"/>
                          <a:ea typeface="Arial"/>
                          <a:cs typeface="Arial"/>
                          <a:sym typeface="Arial"/>
                        </a:rPr>
                        <a:t>916000</a:t>
                      </a:r>
                      <a:endParaRPr b="1" sz="900" u="none" cap="none" strike="noStrike">
                        <a:solidFill>
                          <a:srgbClr val="000000"/>
                        </a:solidFill>
                        <a:latin typeface="Arial"/>
                        <a:ea typeface="Arial"/>
                        <a:cs typeface="Arial"/>
                        <a:sym typeface="Arial"/>
                      </a:endParaRPr>
                    </a:p>
                  </a:txBody>
                  <a:tcPr marT="0" marB="0" marR="41950" marL="41950" anchor="b"/>
                </a:tc>
              </a:tr>
              <a:tr h="145700">
                <a:tc>
                  <a:txBody>
                    <a:bodyPr/>
                    <a:lstStyle/>
                    <a:p>
                      <a:pPr indent="114300" lvl="0" marL="0" marR="0" rtl="0" algn="l">
                        <a:lnSpc>
                          <a:spcPct val="100000"/>
                        </a:lnSpc>
                        <a:spcBef>
                          <a:spcPts val="0"/>
                        </a:spcBef>
                        <a:spcAft>
                          <a:spcPts val="0"/>
                        </a:spcAft>
                        <a:buClr>
                          <a:srgbClr val="000000"/>
                        </a:buClr>
                        <a:buSzPts val="900"/>
                        <a:buFont typeface="Arial"/>
                        <a:buNone/>
                      </a:pPr>
                      <a:r>
                        <a:rPr b="1" lang="en-US" sz="900" u="none" cap="none" strike="noStrike">
                          <a:solidFill>
                            <a:schemeClr val="dk1"/>
                          </a:solidFill>
                          <a:latin typeface="Arial"/>
                          <a:ea typeface="Arial"/>
                          <a:cs typeface="Arial"/>
                          <a:sym typeface="Arial"/>
                        </a:rPr>
                        <a:t>917xxx - Medical Insurance</a:t>
                      </a:r>
                      <a:endParaRPr b="1" sz="900" u="none" cap="none" strike="noStrike">
                        <a:solidFill>
                          <a:schemeClr val="dk1"/>
                        </a:solidFill>
                        <a:latin typeface="Arial"/>
                        <a:ea typeface="Arial"/>
                        <a:cs typeface="Arial"/>
                        <a:sym typeface="Arial"/>
                      </a:endParaRPr>
                    </a:p>
                  </a:txBody>
                  <a:tcPr marT="0" marB="0" marR="41950" marL="41950" anchor="b">
                    <a:solidFill>
                      <a:srgbClr val="F1E6B2"/>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latin typeface="Arial"/>
                          <a:ea typeface="Arial"/>
                          <a:cs typeface="Arial"/>
                          <a:sym typeface="Arial"/>
                        </a:rPr>
                        <a:t>917000</a:t>
                      </a:r>
                      <a:endParaRPr b="1" sz="900" u="none" cap="none" strike="noStrike">
                        <a:solidFill>
                          <a:srgbClr val="000000"/>
                        </a:solidFill>
                        <a:latin typeface="Arial"/>
                        <a:ea typeface="Arial"/>
                        <a:cs typeface="Arial"/>
                        <a:sym typeface="Arial"/>
                      </a:endParaRPr>
                    </a:p>
                  </a:txBody>
                  <a:tcPr marT="0" marB="0" marR="41950" marL="41950" anchor="b"/>
                </a:tc>
              </a:tr>
              <a:tr h="145700">
                <a:tc>
                  <a:txBody>
                    <a:bodyPr/>
                    <a:lstStyle/>
                    <a:p>
                      <a:pPr indent="114300" lvl="0" marL="0" marR="0" rtl="0" algn="l">
                        <a:lnSpc>
                          <a:spcPct val="100000"/>
                        </a:lnSpc>
                        <a:spcBef>
                          <a:spcPts val="0"/>
                        </a:spcBef>
                        <a:spcAft>
                          <a:spcPts val="0"/>
                        </a:spcAft>
                        <a:buClr>
                          <a:srgbClr val="000000"/>
                        </a:buClr>
                        <a:buSzPts val="900"/>
                        <a:buFont typeface="Arial"/>
                        <a:buNone/>
                      </a:pPr>
                      <a:r>
                        <a:rPr b="1" lang="en-US" sz="900" u="none" cap="none" strike="noStrike">
                          <a:solidFill>
                            <a:schemeClr val="dk1"/>
                          </a:solidFill>
                          <a:latin typeface="Arial"/>
                          <a:ea typeface="Arial"/>
                          <a:cs typeface="Arial"/>
                          <a:sym typeface="Arial"/>
                        </a:rPr>
                        <a:t>918xxx - Optional Retirement</a:t>
                      </a:r>
                      <a:endParaRPr b="1" sz="900" u="none" cap="none" strike="noStrike">
                        <a:solidFill>
                          <a:schemeClr val="dk1"/>
                        </a:solidFill>
                        <a:latin typeface="Arial"/>
                        <a:ea typeface="Arial"/>
                        <a:cs typeface="Arial"/>
                        <a:sym typeface="Arial"/>
                      </a:endParaRPr>
                    </a:p>
                  </a:txBody>
                  <a:tcPr marT="0" marB="0" marR="41950" marL="41950" anchor="b">
                    <a:solidFill>
                      <a:srgbClr val="F1E6B2"/>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latin typeface="Arial"/>
                          <a:ea typeface="Arial"/>
                          <a:cs typeface="Arial"/>
                          <a:sym typeface="Arial"/>
                        </a:rPr>
                        <a:t>918000</a:t>
                      </a:r>
                      <a:endParaRPr b="1" sz="900" u="none" cap="none" strike="noStrike">
                        <a:solidFill>
                          <a:srgbClr val="000000"/>
                        </a:solidFill>
                        <a:latin typeface="Arial"/>
                        <a:ea typeface="Arial"/>
                        <a:cs typeface="Arial"/>
                        <a:sym typeface="Arial"/>
                      </a:endParaRPr>
                    </a:p>
                  </a:txBody>
                  <a:tcPr marT="0" marB="0" marR="41950" marL="41950" anchor="b"/>
                </a:tc>
              </a:tr>
              <a:tr h="291450">
                <a:tc>
                  <a:txBody>
                    <a:bodyPr/>
                    <a:lstStyle/>
                    <a:p>
                      <a:pPr indent="114300" lvl="0" marL="0" marR="0" rtl="0" algn="l">
                        <a:lnSpc>
                          <a:spcPct val="100000"/>
                        </a:lnSpc>
                        <a:spcBef>
                          <a:spcPts val="0"/>
                        </a:spcBef>
                        <a:spcAft>
                          <a:spcPts val="0"/>
                        </a:spcAft>
                        <a:buClr>
                          <a:srgbClr val="000000"/>
                        </a:buClr>
                        <a:buSzPts val="900"/>
                        <a:buFont typeface="Arial"/>
                        <a:buNone/>
                      </a:pPr>
                      <a:r>
                        <a:rPr b="1" lang="en-US" sz="900" u="none" cap="none" strike="noStrike">
                          <a:solidFill>
                            <a:schemeClr val="dk1"/>
                          </a:solidFill>
                          <a:latin typeface="Arial"/>
                          <a:ea typeface="Arial"/>
                          <a:cs typeface="Arial"/>
                          <a:sym typeface="Arial"/>
                        </a:rPr>
                        <a:t>919xxx - Other Non Pooled Items (State Retirement, LEO, Social Security)</a:t>
                      </a:r>
                      <a:endParaRPr b="1" sz="900" u="none" cap="none" strike="noStrike">
                        <a:solidFill>
                          <a:schemeClr val="dk1"/>
                        </a:solidFill>
                        <a:latin typeface="Arial"/>
                        <a:ea typeface="Arial"/>
                        <a:cs typeface="Arial"/>
                        <a:sym typeface="Arial"/>
                      </a:endParaRPr>
                    </a:p>
                  </a:txBody>
                  <a:tcPr marT="0" marB="0" marR="41950" marL="41950" anchor="b">
                    <a:solidFill>
                      <a:srgbClr val="F1E6B2"/>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latin typeface="Arial"/>
                          <a:ea typeface="Arial"/>
                          <a:cs typeface="Arial"/>
                          <a:sym typeface="Arial"/>
                        </a:rPr>
                        <a:t>Budget at detail account</a:t>
                      </a:r>
                      <a:endParaRPr b="1" sz="900" u="none" cap="none" strike="noStrike">
                        <a:solidFill>
                          <a:srgbClr val="000000"/>
                        </a:solidFill>
                        <a:latin typeface="Arial"/>
                        <a:ea typeface="Arial"/>
                        <a:cs typeface="Arial"/>
                        <a:sym typeface="Arial"/>
                      </a:endParaRPr>
                    </a:p>
                  </a:txBody>
                  <a:tcPr marT="0" marB="0" marR="41950" marL="41950" anchor="b"/>
                </a:tc>
              </a:tr>
              <a:tr h="161925">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chemeClr val="dk1"/>
                          </a:solidFill>
                          <a:latin typeface="Arial"/>
                          <a:ea typeface="Arial"/>
                          <a:cs typeface="Arial"/>
                          <a:sym typeface="Arial"/>
                        </a:rPr>
                        <a:t>920xxx - 922xxx - PURCHASED CONTRACTUAL SERVICES</a:t>
                      </a:r>
                      <a:endParaRPr b="1" sz="1000" u="none" cap="none" strike="noStrike">
                        <a:solidFill>
                          <a:schemeClr val="dk1"/>
                        </a:solidFill>
                        <a:latin typeface="Arial"/>
                        <a:ea typeface="Arial"/>
                        <a:cs typeface="Arial"/>
                        <a:sym typeface="Arial"/>
                      </a:endParaRPr>
                    </a:p>
                  </a:txBody>
                  <a:tcPr marT="0" marB="0" marR="41950" marL="41950" anchor="b">
                    <a:solidFill>
                      <a:srgbClr val="F1E6B2"/>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latin typeface="Arial"/>
                          <a:ea typeface="Arial"/>
                          <a:cs typeface="Arial"/>
                          <a:sym typeface="Arial"/>
                        </a:rPr>
                        <a:t> </a:t>
                      </a:r>
                      <a:endParaRPr b="1" sz="900" u="none" cap="none" strike="noStrike">
                        <a:solidFill>
                          <a:srgbClr val="000000"/>
                        </a:solidFill>
                        <a:latin typeface="Arial"/>
                        <a:ea typeface="Arial"/>
                        <a:cs typeface="Arial"/>
                        <a:sym typeface="Arial"/>
                      </a:endParaRPr>
                    </a:p>
                  </a:txBody>
                  <a:tcPr marT="0" marB="0" marR="41950" marL="41950" anchor="b"/>
                </a:tc>
              </a:tr>
              <a:tr h="145700">
                <a:tc>
                  <a:txBody>
                    <a:bodyPr/>
                    <a:lstStyle/>
                    <a:p>
                      <a:pPr indent="114300" lvl="0" marL="0" marR="0" rtl="0" algn="l">
                        <a:lnSpc>
                          <a:spcPct val="100000"/>
                        </a:lnSpc>
                        <a:spcBef>
                          <a:spcPts val="0"/>
                        </a:spcBef>
                        <a:spcAft>
                          <a:spcPts val="0"/>
                        </a:spcAft>
                        <a:buClr>
                          <a:srgbClr val="000000"/>
                        </a:buClr>
                        <a:buSzPts val="900"/>
                        <a:buFont typeface="Arial"/>
                        <a:buNone/>
                      </a:pPr>
                      <a:r>
                        <a:rPr b="1" lang="en-US" sz="900" u="none" cap="none" strike="noStrike">
                          <a:solidFill>
                            <a:schemeClr val="dk1"/>
                          </a:solidFill>
                          <a:latin typeface="Arial"/>
                          <a:ea typeface="Arial"/>
                          <a:cs typeface="Arial"/>
                          <a:sym typeface="Arial"/>
                        </a:rPr>
                        <a:t>920xxx - Personal Services Contract</a:t>
                      </a:r>
                      <a:endParaRPr b="1" sz="900" u="none" cap="none" strike="noStrike">
                        <a:solidFill>
                          <a:schemeClr val="dk1"/>
                        </a:solidFill>
                        <a:latin typeface="Arial"/>
                        <a:ea typeface="Arial"/>
                        <a:cs typeface="Arial"/>
                        <a:sym typeface="Arial"/>
                      </a:endParaRPr>
                    </a:p>
                  </a:txBody>
                  <a:tcPr marT="0" marB="0" marR="41950" marL="41950" anchor="b">
                    <a:solidFill>
                      <a:srgbClr val="F1E6B2"/>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latin typeface="Arial"/>
                          <a:ea typeface="Arial"/>
                          <a:cs typeface="Arial"/>
                          <a:sym typeface="Arial"/>
                        </a:rPr>
                        <a:t>920000</a:t>
                      </a:r>
                      <a:endParaRPr b="1" sz="900" u="none" cap="none" strike="noStrike">
                        <a:solidFill>
                          <a:srgbClr val="000000"/>
                        </a:solidFill>
                        <a:latin typeface="Arial"/>
                        <a:ea typeface="Arial"/>
                        <a:cs typeface="Arial"/>
                        <a:sym typeface="Arial"/>
                      </a:endParaRPr>
                    </a:p>
                  </a:txBody>
                  <a:tcPr marT="0" marB="0" marR="41950" marL="41950" anchor="b"/>
                </a:tc>
              </a:tr>
              <a:tr h="145700">
                <a:tc>
                  <a:txBody>
                    <a:bodyPr/>
                    <a:lstStyle/>
                    <a:p>
                      <a:pPr indent="114300" lvl="0" marL="0" marR="0" rtl="0" algn="l">
                        <a:lnSpc>
                          <a:spcPct val="100000"/>
                        </a:lnSpc>
                        <a:spcBef>
                          <a:spcPts val="0"/>
                        </a:spcBef>
                        <a:spcAft>
                          <a:spcPts val="0"/>
                        </a:spcAft>
                        <a:buClr>
                          <a:srgbClr val="000000"/>
                        </a:buClr>
                        <a:buSzPts val="900"/>
                        <a:buFont typeface="Arial"/>
                        <a:buNone/>
                      </a:pPr>
                      <a:r>
                        <a:rPr b="1" lang="en-US" sz="900" u="none" cap="none" strike="noStrike">
                          <a:solidFill>
                            <a:schemeClr val="dk1"/>
                          </a:solidFill>
                          <a:latin typeface="Arial"/>
                          <a:ea typeface="Arial"/>
                          <a:cs typeface="Arial"/>
                          <a:sym typeface="Arial"/>
                        </a:rPr>
                        <a:t>921xxx - Personal Services (Non Pooled)</a:t>
                      </a:r>
                      <a:endParaRPr b="1" sz="900" u="none" cap="none" strike="noStrike">
                        <a:solidFill>
                          <a:schemeClr val="dk1"/>
                        </a:solidFill>
                        <a:latin typeface="Arial"/>
                        <a:ea typeface="Arial"/>
                        <a:cs typeface="Arial"/>
                        <a:sym typeface="Arial"/>
                      </a:endParaRPr>
                    </a:p>
                  </a:txBody>
                  <a:tcPr marT="0" marB="0" marR="41950" marL="41950" anchor="b">
                    <a:solidFill>
                      <a:srgbClr val="F1E6B2"/>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latin typeface="Arial"/>
                          <a:ea typeface="Arial"/>
                          <a:cs typeface="Arial"/>
                          <a:sym typeface="Arial"/>
                        </a:rPr>
                        <a:t>Budget at detail account</a:t>
                      </a:r>
                      <a:endParaRPr b="1" sz="900" u="none" cap="none" strike="noStrike">
                        <a:solidFill>
                          <a:srgbClr val="000000"/>
                        </a:solidFill>
                        <a:latin typeface="Arial"/>
                        <a:ea typeface="Arial"/>
                        <a:cs typeface="Arial"/>
                        <a:sym typeface="Arial"/>
                      </a:endParaRPr>
                    </a:p>
                  </a:txBody>
                  <a:tcPr marT="0" marB="0" marR="41950" marL="41950" anchor="b"/>
                </a:tc>
              </a:tr>
              <a:tr h="145700">
                <a:tc>
                  <a:txBody>
                    <a:bodyPr/>
                    <a:lstStyle/>
                    <a:p>
                      <a:pPr indent="114300" lvl="0" marL="0" marR="0" rtl="0" algn="l">
                        <a:lnSpc>
                          <a:spcPct val="100000"/>
                        </a:lnSpc>
                        <a:spcBef>
                          <a:spcPts val="0"/>
                        </a:spcBef>
                        <a:spcAft>
                          <a:spcPts val="0"/>
                        </a:spcAft>
                        <a:buClr>
                          <a:srgbClr val="000000"/>
                        </a:buClr>
                        <a:buSzPts val="900"/>
                        <a:buFont typeface="Arial"/>
                        <a:buNone/>
                      </a:pPr>
                      <a:r>
                        <a:rPr b="1" lang="en-US" sz="900" u="none" cap="none" strike="noStrike">
                          <a:solidFill>
                            <a:schemeClr val="dk1"/>
                          </a:solidFill>
                          <a:latin typeface="Arial"/>
                          <a:ea typeface="Arial"/>
                          <a:cs typeface="Arial"/>
                          <a:sym typeface="Arial"/>
                        </a:rPr>
                        <a:t>922xxx - Corporate Services Contract</a:t>
                      </a:r>
                      <a:endParaRPr b="1" sz="900" u="none" cap="none" strike="noStrike">
                        <a:solidFill>
                          <a:schemeClr val="dk1"/>
                        </a:solidFill>
                        <a:latin typeface="Arial"/>
                        <a:ea typeface="Arial"/>
                        <a:cs typeface="Arial"/>
                        <a:sym typeface="Arial"/>
                      </a:endParaRPr>
                    </a:p>
                  </a:txBody>
                  <a:tcPr marT="0" marB="0" marR="41950" marL="41950" anchor="b">
                    <a:solidFill>
                      <a:srgbClr val="F1E6B2"/>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latin typeface="Arial"/>
                          <a:ea typeface="Arial"/>
                          <a:cs typeface="Arial"/>
                          <a:sym typeface="Arial"/>
                        </a:rPr>
                        <a:t>922000</a:t>
                      </a:r>
                      <a:endParaRPr b="1" sz="900" u="none" cap="none" strike="noStrike">
                        <a:solidFill>
                          <a:srgbClr val="000000"/>
                        </a:solidFill>
                        <a:latin typeface="Arial"/>
                        <a:ea typeface="Arial"/>
                        <a:cs typeface="Arial"/>
                        <a:sym typeface="Arial"/>
                      </a:endParaRPr>
                    </a:p>
                  </a:txBody>
                  <a:tcPr marT="0" marB="0" marR="41950" marL="41950" anchor="b"/>
                </a:tc>
              </a:tr>
              <a:tr h="161925">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chemeClr val="dk1"/>
                          </a:solidFill>
                          <a:latin typeface="Arial"/>
                          <a:ea typeface="Arial"/>
                          <a:cs typeface="Arial"/>
                          <a:sym typeface="Arial"/>
                        </a:rPr>
                        <a:t>923xxx - UTILITIES</a:t>
                      </a:r>
                      <a:endParaRPr b="1" sz="1000" u="none" cap="none" strike="noStrike">
                        <a:solidFill>
                          <a:schemeClr val="dk1"/>
                        </a:solidFill>
                        <a:latin typeface="Arial"/>
                        <a:ea typeface="Arial"/>
                        <a:cs typeface="Arial"/>
                        <a:sym typeface="Arial"/>
                      </a:endParaRPr>
                    </a:p>
                  </a:txBody>
                  <a:tcPr marT="0" marB="0" marR="41950" marL="41950" anchor="b">
                    <a:solidFill>
                      <a:srgbClr val="F1E6B2"/>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latin typeface="Arial"/>
                          <a:ea typeface="Arial"/>
                          <a:cs typeface="Arial"/>
                          <a:sym typeface="Arial"/>
                        </a:rPr>
                        <a:t>923000</a:t>
                      </a:r>
                      <a:endParaRPr b="1" sz="900" u="none" cap="none" strike="noStrike">
                        <a:solidFill>
                          <a:srgbClr val="000000"/>
                        </a:solidFill>
                        <a:latin typeface="Arial"/>
                        <a:ea typeface="Arial"/>
                        <a:cs typeface="Arial"/>
                        <a:sym typeface="Arial"/>
                      </a:endParaRPr>
                    </a:p>
                  </a:txBody>
                  <a:tcPr marT="0" marB="0" marR="41950" marL="41950" anchor="b"/>
                </a:tc>
              </a:tr>
              <a:tr h="161925">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chemeClr val="dk1"/>
                          </a:solidFill>
                          <a:latin typeface="Arial"/>
                          <a:ea typeface="Arial"/>
                          <a:cs typeface="Arial"/>
                          <a:sym typeface="Arial"/>
                        </a:rPr>
                        <a:t>924xxx - 929xxx - PURCHASED SERVICES</a:t>
                      </a:r>
                      <a:endParaRPr b="1" sz="1000" u="none" cap="none" strike="noStrike">
                        <a:solidFill>
                          <a:schemeClr val="dk1"/>
                        </a:solidFill>
                        <a:latin typeface="Arial"/>
                        <a:ea typeface="Arial"/>
                        <a:cs typeface="Arial"/>
                        <a:sym typeface="Arial"/>
                      </a:endParaRPr>
                    </a:p>
                  </a:txBody>
                  <a:tcPr marT="0" marB="0" marR="41950" marL="41950" anchor="b">
                    <a:solidFill>
                      <a:srgbClr val="F1E6B2"/>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latin typeface="Arial"/>
                          <a:ea typeface="Arial"/>
                          <a:cs typeface="Arial"/>
                          <a:sym typeface="Arial"/>
                        </a:rPr>
                        <a:t> </a:t>
                      </a:r>
                      <a:endParaRPr b="1" sz="900" u="none" cap="none" strike="noStrike">
                        <a:solidFill>
                          <a:srgbClr val="000000"/>
                        </a:solidFill>
                        <a:latin typeface="Arial"/>
                        <a:ea typeface="Arial"/>
                        <a:cs typeface="Arial"/>
                        <a:sym typeface="Arial"/>
                      </a:endParaRPr>
                    </a:p>
                  </a:txBody>
                  <a:tcPr marT="0" marB="0" marR="41950" marL="41950" anchor="b"/>
                </a:tc>
              </a:tr>
              <a:tr h="145700">
                <a:tc>
                  <a:txBody>
                    <a:bodyPr/>
                    <a:lstStyle/>
                    <a:p>
                      <a:pPr indent="114300" lvl="0" marL="0" marR="0" rtl="0" algn="l">
                        <a:lnSpc>
                          <a:spcPct val="100000"/>
                        </a:lnSpc>
                        <a:spcBef>
                          <a:spcPts val="0"/>
                        </a:spcBef>
                        <a:spcAft>
                          <a:spcPts val="0"/>
                        </a:spcAft>
                        <a:buClr>
                          <a:srgbClr val="000000"/>
                        </a:buClr>
                        <a:buSzPts val="900"/>
                        <a:buFont typeface="Arial"/>
                        <a:buNone/>
                      </a:pPr>
                      <a:r>
                        <a:rPr b="1" lang="en-US" sz="900" u="none" cap="none" strike="noStrike">
                          <a:solidFill>
                            <a:schemeClr val="dk1"/>
                          </a:solidFill>
                          <a:latin typeface="Arial"/>
                          <a:ea typeface="Arial"/>
                          <a:cs typeface="Arial"/>
                          <a:sym typeface="Arial"/>
                        </a:rPr>
                        <a:t>924xxx - Miscellaneous Employee Benefits</a:t>
                      </a:r>
                      <a:endParaRPr b="1" sz="900" u="none" cap="none" strike="noStrike">
                        <a:solidFill>
                          <a:schemeClr val="dk1"/>
                        </a:solidFill>
                        <a:latin typeface="Arial"/>
                        <a:ea typeface="Arial"/>
                        <a:cs typeface="Arial"/>
                        <a:sym typeface="Arial"/>
                      </a:endParaRPr>
                    </a:p>
                  </a:txBody>
                  <a:tcPr marT="0" marB="0" marR="41950" marL="41950" anchor="b">
                    <a:solidFill>
                      <a:srgbClr val="F1E6B2"/>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latin typeface="Arial"/>
                          <a:ea typeface="Arial"/>
                          <a:cs typeface="Arial"/>
                          <a:sym typeface="Arial"/>
                        </a:rPr>
                        <a:t>924000</a:t>
                      </a:r>
                      <a:endParaRPr b="1" sz="900" u="none" cap="none" strike="noStrike">
                        <a:solidFill>
                          <a:srgbClr val="000000"/>
                        </a:solidFill>
                        <a:latin typeface="Arial"/>
                        <a:ea typeface="Arial"/>
                        <a:cs typeface="Arial"/>
                        <a:sym typeface="Arial"/>
                      </a:endParaRPr>
                    </a:p>
                  </a:txBody>
                  <a:tcPr marT="0" marB="0" marR="41950" marL="41950" anchor="b"/>
                </a:tc>
              </a:tr>
              <a:tr h="145700">
                <a:tc>
                  <a:txBody>
                    <a:bodyPr/>
                    <a:lstStyle/>
                    <a:p>
                      <a:pPr indent="114300" lvl="0" marL="0" marR="0" rtl="0" algn="l">
                        <a:lnSpc>
                          <a:spcPct val="100000"/>
                        </a:lnSpc>
                        <a:spcBef>
                          <a:spcPts val="0"/>
                        </a:spcBef>
                        <a:spcAft>
                          <a:spcPts val="0"/>
                        </a:spcAft>
                        <a:buClr>
                          <a:srgbClr val="000000"/>
                        </a:buClr>
                        <a:buSzPts val="900"/>
                        <a:buFont typeface="Arial"/>
                        <a:buNone/>
                      </a:pPr>
                      <a:r>
                        <a:rPr b="1" lang="en-US" sz="900" u="none" cap="none" strike="noStrike">
                          <a:solidFill>
                            <a:schemeClr val="dk1"/>
                          </a:solidFill>
                          <a:latin typeface="Arial"/>
                          <a:ea typeface="Arial"/>
                          <a:cs typeface="Arial"/>
                          <a:sym typeface="Arial"/>
                        </a:rPr>
                        <a:t>925xxx - Domestic Travel</a:t>
                      </a:r>
                      <a:endParaRPr b="1" sz="900" u="none" cap="none" strike="noStrike">
                        <a:solidFill>
                          <a:schemeClr val="dk1"/>
                        </a:solidFill>
                        <a:latin typeface="Arial"/>
                        <a:ea typeface="Arial"/>
                        <a:cs typeface="Arial"/>
                        <a:sym typeface="Arial"/>
                      </a:endParaRPr>
                    </a:p>
                  </a:txBody>
                  <a:tcPr marT="0" marB="0" marR="41950" marL="41950" anchor="b">
                    <a:solidFill>
                      <a:srgbClr val="F1E6B2"/>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latin typeface="Arial"/>
                          <a:ea typeface="Arial"/>
                          <a:cs typeface="Arial"/>
                          <a:sym typeface="Arial"/>
                        </a:rPr>
                        <a:t>925000</a:t>
                      </a:r>
                      <a:endParaRPr b="1" sz="900" u="none" cap="none" strike="noStrike">
                        <a:solidFill>
                          <a:srgbClr val="000000"/>
                        </a:solidFill>
                        <a:latin typeface="Arial"/>
                        <a:ea typeface="Arial"/>
                        <a:cs typeface="Arial"/>
                        <a:sym typeface="Arial"/>
                      </a:endParaRPr>
                    </a:p>
                  </a:txBody>
                  <a:tcPr marT="0" marB="0" marR="41950" marL="41950" anchor="b"/>
                </a:tc>
              </a:tr>
              <a:tr h="145700">
                <a:tc>
                  <a:txBody>
                    <a:bodyPr/>
                    <a:lstStyle/>
                    <a:p>
                      <a:pPr indent="114300" lvl="0" marL="0" marR="0" rtl="0" algn="l">
                        <a:lnSpc>
                          <a:spcPct val="100000"/>
                        </a:lnSpc>
                        <a:spcBef>
                          <a:spcPts val="0"/>
                        </a:spcBef>
                        <a:spcAft>
                          <a:spcPts val="0"/>
                        </a:spcAft>
                        <a:buClr>
                          <a:srgbClr val="000000"/>
                        </a:buClr>
                        <a:buSzPts val="900"/>
                        <a:buFont typeface="Arial"/>
                        <a:buNone/>
                      </a:pPr>
                      <a:r>
                        <a:rPr b="1" lang="en-US" sz="900" u="none" cap="none" strike="noStrike">
                          <a:solidFill>
                            <a:schemeClr val="dk1"/>
                          </a:solidFill>
                          <a:latin typeface="Arial"/>
                          <a:ea typeface="Arial"/>
                          <a:cs typeface="Arial"/>
                          <a:sym typeface="Arial"/>
                        </a:rPr>
                        <a:t>926xxx - Foreign Travel</a:t>
                      </a:r>
                      <a:endParaRPr b="1" sz="900" u="none" cap="none" strike="noStrike">
                        <a:solidFill>
                          <a:schemeClr val="dk1"/>
                        </a:solidFill>
                        <a:latin typeface="Arial"/>
                        <a:ea typeface="Arial"/>
                        <a:cs typeface="Arial"/>
                        <a:sym typeface="Arial"/>
                      </a:endParaRPr>
                    </a:p>
                  </a:txBody>
                  <a:tcPr marT="0" marB="0" marR="41950" marL="41950" anchor="b">
                    <a:solidFill>
                      <a:srgbClr val="F1E6B2"/>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latin typeface="Arial"/>
                          <a:ea typeface="Arial"/>
                          <a:cs typeface="Arial"/>
                          <a:sym typeface="Arial"/>
                        </a:rPr>
                        <a:t>926000</a:t>
                      </a:r>
                      <a:endParaRPr b="1" sz="900" u="none" cap="none" strike="noStrike">
                        <a:solidFill>
                          <a:srgbClr val="000000"/>
                        </a:solidFill>
                        <a:latin typeface="Arial"/>
                        <a:ea typeface="Arial"/>
                        <a:cs typeface="Arial"/>
                        <a:sym typeface="Arial"/>
                      </a:endParaRPr>
                    </a:p>
                  </a:txBody>
                  <a:tcPr marT="0" marB="0" marR="41950" marL="41950" anchor="b"/>
                </a:tc>
              </a:tr>
              <a:tr h="145700">
                <a:tc>
                  <a:txBody>
                    <a:bodyPr/>
                    <a:lstStyle/>
                    <a:p>
                      <a:pPr indent="114300" lvl="0" marL="0" marR="0" rtl="0" algn="l">
                        <a:lnSpc>
                          <a:spcPct val="100000"/>
                        </a:lnSpc>
                        <a:spcBef>
                          <a:spcPts val="0"/>
                        </a:spcBef>
                        <a:spcAft>
                          <a:spcPts val="0"/>
                        </a:spcAft>
                        <a:buClr>
                          <a:srgbClr val="000000"/>
                        </a:buClr>
                        <a:buSzPts val="900"/>
                        <a:buFont typeface="Arial"/>
                        <a:buNone/>
                      </a:pPr>
                      <a:r>
                        <a:rPr b="1" lang="en-US" sz="900" u="none" cap="none" strike="noStrike">
                          <a:solidFill>
                            <a:schemeClr val="dk1"/>
                          </a:solidFill>
                          <a:latin typeface="Arial"/>
                          <a:ea typeface="Arial"/>
                          <a:cs typeface="Arial"/>
                          <a:sym typeface="Arial"/>
                        </a:rPr>
                        <a:t>927xxx - Fixed Purchased Services</a:t>
                      </a:r>
                      <a:endParaRPr b="1" sz="900" u="none" cap="none" strike="noStrike">
                        <a:solidFill>
                          <a:schemeClr val="dk1"/>
                        </a:solidFill>
                        <a:latin typeface="Arial"/>
                        <a:ea typeface="Arial"/>
                        <a:cs typeface="Arial"/>
                        <a:sym typeface="Arial"/>
                      </a:endParaRPr>
                    </a:p>
                  </a:txBody>
                  <a:tcPr marT="0" marB="0" marR="41950" marL="41950" anchor="b">
                    <a:solidFill>
                      <a:srgbClr val="F1E6B2"/>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latin typeface="Arial"/>
                          <a:ea typeface="Arial"/>
                          <a:cs typeface="Arial"/>
                          <a:sym typeface="Arial"/>
                        </a:rPr>
                        <a:t>927000</a:t>
                      </a:r>
                      <a:endParaRPr b="1" sz="900" u="none" cap="none" strike="noStrike">
                        <a:solidFill>
                          <a:srgbClr val="000000"/>
                        </a:solidFill>
                        <a:latin typeface="Arial"/>
                        <a:ea typeface="Arial"/>
                        <a:cs typeface="Arial"/>
                        <a:sym typeface="Arial"/>
                      </a:endParaRPr>
                    </a:p>
                  </a:txBody>
                  <a:tcPr marT="0" marB="0" marR="41950" marL="41950" anchor="b"/>
                </a:tc>
              </a:tr>
              <a:tr h="145700">
                <a:tc>
                  <a:txBody>
                    <a:bodyPr/>
                    <a:lstStyle/>
                    <a:p>
                      <a:pPr indent="114300" lvl="0" marL="0" marR="0" rtl="0" algn="l">
                        <a:lnSpc>
                          <a:spcPct val="100000"/>
                        </a:lnSpc>
                        <a:spcBef>
                          <a:spcPts val="0"/>
                        </a:spcBef>
                        <a:spcAft>
                          <a:spcPts val="0"/>
                        </a:spcAft>
                        <a:buClr>
                          <a:srgbClr val="000000"/>
                        </a:buClr>
                        <a:buSzPts val="900"/>
                        <a:buFont typeface="Arial"/>
                        <a:buNone/>
                      </a:pPr>
                      <a:r>
                        <a:rPr b="1" lang="en-US" sz="900" u="none" cap="none" strike="noStrike">
                          <a:solidFill>
                            <a:schemeClr val="dk1"/>
                          </a:solidFill>
                          <a:latin typeface="Arial"/>
                          <a:ea typeface="Arial"/>
                          <a:cs typeface="Arial"/>
                          <a:sym typeface="Arial"/>
                        </a:rPr>
                        <a:t>928xxx - Other Purchased Services</a:t>
                      </a:r>
                      <a:endParaRPr b="1" sz="900" u="none" cap="none" strike="noStrike">
                        <a:solidFill>
                          <a:schemeClr val="dk1"/>
                        </a:solidFill>
                        <a:latin typeface="Arial"/>
                        <a:ea typeface="Arial"/>
                        <a:cs typeface="Arial"/>
                        <a:sym typeface="Arial"/>
                      </a:endParaRPr>
                    </a:p>
                  </a:txBody>
                  <a:tcPr marT="0" marB="0" marR="41950" marL="41950" anchor="b">
                    <a:solidFill>
                      <a:srgbClr val="F1E6B2"/>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latin typeface="Arial"/>
                          <a:ea typeface="Arial"/>
                          <a:cs typeface="Arial"/>
                          <a:sym typeface="Arial"/>
                        </a:rPr>
                        <a:t>928000</a:t>
                      </a:r>
                      <a:endParaRPr b="1" sz="900" u="none" cap="none" strike="noStrike">
                        <a:solidFill>
                          <a:srgbClr val="000000"/>
                        </a:solidFill>
                        <a:latin typeface="Arial"/>
                        <a:ea typeface="Arial"/>
                        <a:cs typeface="Arial"/>
                        <a:sym typeface="Arial"/>
                      </a:endParaRPr>
                    </a:p>
                  </a:txBody>
                  <a:tcPr marT="0" marB="0" marR="41950" marL="41950" anchor="b"/>
                </a:tc>
              </a:tr>
              <a:tr h="161925">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chemeClr val="dk1"/>
                          </a:solidFill>
                          <a:latin typeface="Arial"/>
                          <a:ea typeface="Arial"/>
                          <a:cs typeface="Arial"/>
                          <a:sym typeface="Arial"/>
                        </a:rPr>
                        <a:t>93xxxx - SUPPLIES</a:t>
                      </a:r>
                      <a:endParaRPr b="1" sz="1000" u="none" cap="none" strike="noStrike">
                        <a:solidFill>
                          <a:schemeClr val="dk1"/>
                        </a:solidFill>
                        <a:latin typeface="Arial"/>
                        <a:ea typeface="Arial"/>
                        <a:cs typeface="Arial"/>
                        <a:sym typeface="Arial"/>
                      </a:endParaRPr>
                    </a:p>
                  </a:txBody>
                  <a:tcPr marT="0" marB="0" marR="41950" marL="41950" anchor="b">
                    <a:solidFill>
                      <a:srgbClr val="F1E6B2"/>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latin typeface="Arial"/>
                          <a:ea typeface="Arial"/>
                          <a:cs typeface="Arial"/>
                          <a:sym typeface="Arial"/>
                        </a:rPr>
                        <a:t>930000</a:t>
                      </a:r>
                      <a:endParaRPr b="1" sz="900" u="none" cap="none" strike="noStrike">
                        <a:solidFill>
                          <a:srgbClr val="000000"/>
                        </a:solidFill>
                        <a:latin typeface="Arial"/>
                        <a:ea typeface="Arial"/>
                        <a:cs typeface="Arial"/>
                        <a:sym typeface="Arial"/>
                      </a:endParaRPr>
                    </a:p>
                  </a:txBody>
                  <a:tcPr marT="0" marB="0" marR="41950" marL="41950" anchor="b"/>
                </a:tc>
              </a:tr>
              <a:tr h="161925">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chemeClr val="dk1"/>
                          </a:solidFill>
                          <a:latin typeface="Arial"/>
                          <a:ea typeface="Arial"/>
                          <a:cs typeface="Arial"/>
                          <a:sym typeface="Arial"/>
                        </a:rPr>
                        <a:t>940xxx - 948xxx - PROPERTY, PLANT &amp; EQUIPMENT</a:t>
                      </a:r>
                      <a:endParaRPr b="1" sz="1000" u="none" cap="none" strike="noStrike">
                        <a:solidFill>
                          <a:schemeClr val="dk1"/>
                        </a:solidFill>
                        <a:latin typeface="Arial"/>
                        <a:ea typeface="Arial"/>
                        <a:cs typeface="Arial"/>
                        <a:sym typeface="Arial"/>
                      </a:endParaRPr>
                    </a:p>
                  </a:txBody>
                  <a:tcPr marT="0" marB="0" marR="41950" marL="41950" anchor="b">
                    <a:solidFill>
                      <a:srgbClr val="F1E6B2"/>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latin typeface="Arial"/>
                          <a:ea typeface="Arial"/>
                          <a:cs typeface="Arial"/>
                          <a:sym typeface="Arial"/>
                        </a:rPr>
                        <a:t> </a:t>
                      </a:r>
                      <a:endParaRPr b="1" sz="900" u="none" cap="none" strike="noStrike">
                        <a:solidFill>
                          <a:srgbClr val="000000"/>
                        </a:solidFill>
                        <a:latin typeface="Arial"/>
                        <a:ea typeface="Arial"/>
                        <a:cs typeface="Arial"/>
                        <a:sym typeface="Arial"/>
                      </a:endParaRPr>
                    </a:p>
                  </a:txBody>
                  <a:tcPr marT="0" marB="0" marR="41950" marL="41950" anchor="b"/>
                </a:tc>
              </a:tr>
              <a:tr h="145700">
                <a:tc>
                  <a:txBody>
                    <a:bodyPr/>
                    <a:lstStyle/>
                    <a:p>
                      <a:pPr indent="114300" lvl="0" marL="0" marR="0" rtl="0" algn="l">
                        <a:lnSpc>
                          <a:spcPct val="100000"/>
                        </a:lnSpc>
                        <a:spcBef>
                          <a:spcPts val="0"/>
                        </a:spcBef>
                        <a:spcAft>
                          <a:spcPts val="0"/>
                        </a:spcAft>
                        <a:buClr>
                          <a:srgbClr val="000000"/>
                        </a:buClr>
                        <a:buSzPts val="900"/>
                        <a:buFont typeface="Arial"/>
                        <a:buNone/>
                      </a:pPr>
                      <a:r>
                        <a:rPr b="1" lang="en-US" sz="900" u="none" cap="none" strike="noStrike">
                          <a:solidFill>
                            <a:schemeClr val="dk1"/>
                          </a:solidFill>
                          <a:latin typeface="Arial"/>
                          <a:ea typeface="Arial"/>
                          <a:cs typeface="Arial"/>
                          <a:sym typeface="Arial"/>
                        </a:rPr>
                        <a:t>940xxx - Office Equipment</a:t>
                      </a:r>
                      <a:endParaRPr b="1" sz="900" u="none" cap="none" strike="noStrike">
                        <a:solidFill>
                          <a:schemeClr val="dk1"/>
                        </a:solidFill>
                        <a:latin typeface="Arial"/>
                        <a:ea typeface="Arial"/>
                        <a:cs typeface="Arial"/>
                        <a:sym typeface="Arial"/>
                      </a:endParaRPr>
                    </a:p>
                  </a:txBody>
                  <a:tcPr marT="0" marB="0" marR="41950" marL="41950" anchor="b">
                    <a:solidFill>
                      <a:srgbClr val="F1E6B2"/>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latin typeface="Arial"/>
                          <a:ea typeface="Arial"/>
                          <a:cs typeface="Arial"/>
                          <a:sym typeface="Arial"/>
                        </a:rPr>
                        <a:t>940000</a:t>
                      </a:r>
                      <a:endParaRPr b="1" sz="900" u="none" cap="none" strike="noStrike">
                        <a:solidFill>
                          <a:srgbClr val="000000"/>
                        </a:solidFill>
                        <a:latin typeface="Arial"/>
                        <a:ea typeface="Arial"/>
                        <a:cs typeface="Arial"/>
                        <a:sym typeface="Arial"/>
                      </a:endParaRPr>
                    </a:p>
                  </a:txBody>
                  <a:tcPr marT="0" marB="0" marR="41950" marL="41950" anchor="b"/>
                </a:tc>
              </a:tr>
              <a:tr h="145700">
                <a:tc>
                  <a:txBody>
                    <a:bodyPr/>
                    <a:lstStyle/>
                    <a:p>
                      <a:pPr indent="114300" lvl="0" marL="0" marR="0" rtl="0" algn="l">
                        <a:lnSpc>
                          <a:spcPct val="100000"/>
                        </a:lnSpc>
                        <a:spcBef>
                          <a:spcPts val="0"/>
                        </a:spcBef>
                        <a:spcAft>
                          <a:spcPts val="0"/>
                        </a:spcAft>
                        <a:buClr>
                          <a:srgbClr val="000000"/>
                        </a:buClr>
                        <a:buSzPts val="900"/>
                        <a:buFont typeface="Arial"/>
                        <a:buNone/>
                      </a:pPr>
                      <a:r>
                        <a:rPr b="1" lang="en-US" sz="900" u="none" cap="none" strike="noStrike">
                          <a:solidFill>
                            <a:schemeClr val="dk1"/>
                          </a:solidFill>
                          <a:latin typeface="Arial"/>
                          <a:ea typeface="Arial"/>
                          <a:cs typeface="Arial"/>
                          <a:sym typeface="Arial"/>
                        </a:rPr>
                        <a:t>942xxx - EDP Equipment</a:t>
                      </a:r>
                      <a:endParaRPr b="1" sz="900" u="none" cap="none" strike="noStrike">
                        <a:solidFill>
                          <a:schemeClr val="dk1"/>
                        </a:solidFill>
                        <a:latin typeface="Arial"/>
                        <a:ea typeface="Arial"/>
                        <a:cs typeface="Arial"/>
                        <a:sym typeface="Arial"/>
                      </a:endParaRPr>
                    </a:p>
                  </a:txBody>
                  <a:tcPr marT="0" marB="0" marR="41950" marL="41950" anchor="b">
                    <a:solidFill>
                      <a:srgbClr val="F1E6B2"/>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latin typeface="Arial"/>
                          <a:ea typeface="Arial"/>
                          <a:cs typeface="Arial"/>
                          <a:sym typeface="Arial"/>
                        </a:rPr>
                        <a:t>942000</a:t>
                      </a:r>
                      <a:endParaRPr b="1" sz="900" u="none" cap="none" strike="noStrike">
                        <a:solidFill>
                          <a:srgbClr val="000000"/>
                        </a:solidFill>
                        <a:latin typeface="Arial"/>
                        <a:ea typeface="Arial"/>
                        <a:cs typeface="Arial"/>
                        <a:sym typeface="Arial"/>
                      </a:endParaRPr>
                    </a:p>
                  </a:txBody>
                  <a:tcPr marT="0" marB="0" marR="41950" marL="41950" anchor="b"/>
                </a:tc>
              </a:tr>
              <a:tr h="145700">
                <a:tc>
                  <a:txBody>
                    <a:bodyPr/>
                    <a:lstStyle/>
                    <a:p>
                      <a:pPr indent="114300" lvl="0" marL="0" marR="0" rtl="0" algn="l">
                        <a:lnSpc>
                          <a:spcPct val="100000"/>
                        </a:lnSpc>
                        <a:spcBef>
                          <a:spcPts val="0"/>
                        </a:spcBef>
                        <a:spcAft>
                          <a:spcPts val="0"/>
                        </a:spcAft>
                        <a:buClr>
                          <a:srgbClr val="000000"/>
                        </a:buClr>
                        <a:buSzPts val="900"/>
                        <a:buFont typeface="Arial"/>
                        <a:buNone/>
                      </a:pPr>
                      <a:r>
                        <a:rPr b="1" lang="en-US" sz="900" u="none" cap="none" strike="noStrike">
                          <a:solidFill>
                            <a:schemeClr val="dk1"/>
                          </a:solidFill>
                          <a:latin typeface="Arial"/>
                          <a:ea typeface="Arial"/>
                          <a:cs typeface="Arial"/>
                          <a:sym typeface="Arial"/>
                        </a:rPr>
                        <a:t>944xxx - Educational Equipment</a:t>
                      </a:r>
                      <a:endParaRPr b="1" sz="900" u="none" cap="none" strike="noStrike">
                        <a:solidFill>
                          <a:schemeClr val="dk1"/>
                        </a:solidFill>
                        <a:latin typeface="Arial"/>
                        <a:ea typeface="Arial"/>
                        <a:cs typeface="Arial"/>
                        <a:sym typeface="Arial"/>
                      </a:endParaRPr>
                    </a:p>
                  </a:txBody>
                  <a:tcPr marT="0" marB="0" marR="41950" marL="41950" anchor="b">
                    <a:solidFill>
                      <a:srgbClr val="F1E6B2"/>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latin typeface="Arial"/>
                          <a:ea typeface="Arial"/>
                          <a:cs typeface="Arial"/>
                          <a:sym typeface="Arial"/>
                        </a:rPr>
                        <a:t>944000</a:t>
                      </a:r>
                      <a:endParaRPr b="1" sz="900" u="none" cap="none" strike="noStrike">
                        <a:solidFill>
                          <a:srgbClr val="000000"/>
                        </a:solidFill>
                        <a:latin typeface="Arial"/>
                        <a:ea typeface="Arial"/>
                        <a:cs typeface="Arial"/>
                        <a:sym typeface="Arial"/>
                      </a:endParaRPr>
                    </a:p>
                  </a:txBody>
                  <a:tcPr marT="0" marB="0" marR="41950" marL="41950" anchor="b"/>
                </a:tc>
              </a:tr>
              <a:tr h="145700">
                <a:tc>
                  <a:txBody>
                    <a:bodyPr/>
                    <a:lstStyle/>
                    <a:p>
                      <a:pPr indent="114300" lvl="0" marL="0" marR="0" rtl="0" algn="l">
                        <a:lnSpc>
                          <a:spcPct val="100000"/>
                        </a:lnSpc>
                        <a:spcBef>
                          <a:spcPts val="0"/>
                        </a:spcBef>
                        <a:spcAft>
                          <a:spcPts val="0"/>
                        </a:spcAft>
                        <a:buClr>
                          <a:srgbClr val="000000"/>
                        </a:buClr>
                        <a:buSzPts val="900"/>
                        <a:buFont typeface="Arial"/>
                        <a:buNone/>
                      </a:pPr>
                      <a:r>
                        <a:rPr b="1" lang="en-US" sz="900" u="none" cap="none" strike="noStrike">
                          <a:solidFill>
                            <a:schemeClr val="dk1"/>
                          </a:solidFill>
                          <a:latin typeface="Arial"/>
                          <a:ea typeface="Arial"/>
                          <a:cs typeface="Arial"/>
                          <a:sym typeface="Arial"/>
                        </a:rPr>
                        <a:t>946xxx - Vehicles</a:t>
                      </a:r>
                      <a:endParaRPr b="1" sz="900" u="none" cap="none" strike="noStrike">
                        <a:solidFill>
                          <a:schemeClr val="dk1"/>
                        </a:solidFill>
                        <a:latin typeface="Arial"/>
                        <a:ea typeface="Arial"/>
                        <a:cs typeface="Arial"/>
                        <a:sym typeface="Arial"/>
                      </a:endParaRPr>
                    </a:p>
                  </a:txBody>
                  <a:tcPr marT="0" marB="0" marR="41950" marL="41950" anchor="b">
                    <a:solidFill>
                      <a:srgbClr val="F1E6B2"/>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latin typeface="Arial"/>
                          <a:ea typeface="Arial"/>
                          <a:cs typeface="Arial"/>
                          <a:sym typeface="Arial"/>
                        </a:rPr>
                        <a:t>946000</a:t>
                      </a:r>
                      <a:endParaRPr b="1" sz="900" u="none" cap="none" strike="noStrike">
                        <a:solidFill>
                          <a:srgbClr val="000000"/>
                        </a:solidFill>
                        <a:latin typeface="Arial"/>
                        <a:ea typeface="Arial"/>
                        <a:cs typeface="Arial"/>
                        <a:sym typeface="Arial"/>
                      </a:endParaRPr>
                    </a:p>
                  </a:txBody>
                  <a:tcPr marT="0" marB="0" marR="41950" marL="41950" anchor="b"/>
                </a:tc>
              </a:tr>
              <a:tr h="145700">
                <a:tc>
                  <a:txBody>
                    <a:bodyPr/>
                    <a:lstStyle/>
                    <a:p>
                      <a:pPr indent="114300" lvl="0" marL="0" marR="0" rtl="0" algn="l">
                        <a:lnSpc>
                          <a:spcPct val="100000"/>
                        </a:lnSpc>
                        <a:spcBef>
                          <a:spcPts val="0"/>
                        </a:spcBef>
                        <a:spcAft>
                          <a:spcPts val="0"/>
                        </a:spcAft>
                        <a:buClr>
                          <a:srgbClr val="000000"/>
                        </a:buClr>
                        <a:buSzPts val="900"/>
                        <a:buFont typeface="Arial"/>
                        <a:buNone/>
                      </a:pPr>
                      <a:r>
                        <a:rPr b="1" lang="en-US" sz="900" u="none" cap="none" strike="noStrike">
                          <a:solidFill>
                            <a:schemeClr val="dk1"/>
                          </a:solidFill>
                          <a:latin typeface="Arial"/>
                          <a:ea typeface="Arial"/>
                          <a:cs typeface="Arial"/>
                          <a:sym typeface="Arial"/>
                        </a:rPr>
                        <a:t>947xxx - Other Equipment</a:t>
                      </a:r>
                      <a:endParaRPr b="1" sz="900" u="none" cap="none" strike="noStrike">
                        <a:solidFill>
                          <a:schemeClr val="dk1"/>
                        </a:solidFill>
                        <a:latin typeface="Arial"/>
                        <a:ea typeface="Arial"/>
                        <a:cs typeface="Arial"/>
                        <a:sym typeface="Arial"/>
                      </a:endParaRPr>
                    </a:p>
                  </a:txBody>
                  <a:tcPr marT="0" marB="0" marR="41950" marL="41950" anchor="b">
                    <a:solidFill>
                      <a:srgbClr val="F1E6B2"/>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latin typeface="Arial"/>
                          <a:ea typeface="Arial"/>
                          <a:cs typeface="Arial"/>
                          <a:sym typeface="Arial"/>
                        </a:rPr>
                        <a:t>947000</a:t>
                      </a:r>
                      <a:endParaRPr b="1" sz="900" u="none" cap="none" strike="noStrike">
                        <a:solidFill>
                          <a:srgbClr val="000000"/>
                        </a:solidFill>
                        <a:latin typeface="Arial"/>
                        <a:ea typeface="Arial"/>
                        <a:cs typeface="Arial"/>
                        <a:sym typeface="Arial"/>
                      </a:endParaRPr>
                    </a:p>
                  </a:txBody>
                  <a:tcPr marT="0" marB="0" marR="41950" marL="41950" anchor="b"/>
                </a:tc>
              </a:tr>
              <a:tr h="145700">
                <a:tc>
                  <a:txBody>
                    <a:bodyPr/>
                    <a:lstStyle/>
                    <a:p>
                      <a:pPr indent="114300" lvl="0" marL="0" marR="0" rtl="0" algn="l">
                        <a:lnSpc>
                          <a:spcPct val="100000"/>
                        </a:lnSpc>
                        <a:spcBef>
                          <a:spcPts val="0"/>
                        </a:spcBef>
                        <a:spcAft>
                          <a:spcPts val="0"/>
                        </a:spcAft>
                        <a:buClr>
                          <a:srgbClr val="000000"/>
                        </a:buClr>
                        <a:buSzPts val="900"/>
                        <a:buFont typeface="Arial"/>
                        <a:buNone/>
                      </a:pPr>
                      <a:r>
                        <a:rPr b="1" lang="en-US" sz="900" u="none" cap="none" strike="noStrike">
                          <a:solidFill>
                            <a:schemeClr val="dk1"/>
                          </a:solidFill>
                          <a:latin typeface="Arial"/>
                          <a:ea typeface="Arial"/>
                          <a:cs typeface="Arial"/>
                          <a:sym typeface="Arial"/>
                        </a:rPr>
                        <a:t>948xxx  - Land, Buildings, &amp; Other Capital Outlay (Non Pooled)</a:t>
                      </a:r>
                      <a:endParaRPr b="1" sz="900" u="none" cap="none" strike="noStrike">
                        <a:solidFill>
                          <a:schemeClr val="dk1"/>
                        </a:solidFill>
                        <a:latin typeface="Arial"/>
                        <a:ea typeface="Arial"/>
                        <a:cs typeface="Arial"/>
                        <a:sym typeface="Arial"/>
                      </a:endParaRPr>
                    </a:p>
                  </a:txBody>
                  <a:tcPr marT="0" marB="0" marR="41950" marL="41950" anchor="b">
                    <a:solidFill>
                      <a:srgbClr val="F1E6B2"/>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latin typeface="Arial"/>
                          <a:ea typeface="Arial"/>
                          <a:cs typeface="Arial"/>
                          <a:sym typeface="Arial"/>
                        </a:rPr>
                        <a:t>Budget at detail account</a:t>
                      </a:r>
                      <a:endParaRPr b="1" sz="900" u="none" cap="none" strike="noStrike">
                        <a:solidFill>
                          <a:srgbClr val="000000"/>
                        </a:solidFill>
                        <a:latin typeface="Arial"/>
                        <a:ea typeface="Arial"/>
                        <a:cs typeface="Arial"/>
                        <a:sym typeface="Arial"/>
                      </a:endParaRPr>
                    </a:p>
                  </a:txBody>
                  <a:tcPr marT="0" marB="0" marR="41950" marL="41950" anchor="b"/>
                </a:tc>
              </a:tr>
              <a:tr h="161925">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chemeClr val="dk1"/>
                          </a:solidFill>
                          <a:latin typeface="Arial"/>
                          <a:ea typeface="Arial"/>
                          <a:cs typeface="Arial"/>
                          <a:sym typeface="Arial"/>
                        </a:rPr>
                        <a:t>949xxx - ART, LIBRARY &amp; LEARNING RESOURCES</a:t>
                      </a:r>
                      <a:endParaRPr b="1" sz="1000" u="none" cap="none" strike="noStrike">
                        <a:solidFill>
                          <a:schemeClr val="dk1"/>
                        </a:solidFill>
                        <a:latin typeface="Arial"/>
                        <a:ea typeface="Arial"/>
                        <a:cs typeface="Arial"/>
                        <a:sym typeface="Arial"/>
                      </a:endParaRPr>
                    </a:p>
                  </a:txBody>
                  <a:tcPr marT="0" marB="0" marR="41950" marL="41950" anchor="b">
                    <a:solidFill>
                      <a:srgbClr val="F1E6B2"/>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latin typeface="Arial"/>
                          <a:ea typeface="Arial"/>
                          <a:cs typeface="Arial"/>
                          <a:sym typeface="Arial"/>
                        </a:rPr>
                        <a:t>949000</a:t>
                      </a:r>
                      <a:endParaRPr b="1" sz="900" u="none" cap="none" strike="noStrike">
                        <a:solidFill>
                          <a:srgbClr val="000000"/>
                        </a:solidFill>
                        <a:latin typeface="Arial"/>
                        <a:ea typeface="Arial"/>
                        <a:cs typeface="Arial"/>
                        <a:sym typeface="Arial"/>
                      </a:endParaRPr>
                    </a:p>
                  </a:txBody>
                  <a:tcPr marT="0" marB="0" marR="41950" marL="41950" anchor="b"/>
                </a:tc>
              </a:tr>
              <a:tr h="167375">
                <a:tc gridSpan="2">
                  <a:txBody>
                    <a:bodyPr/>
                    <a:lstStyle/>
                    <a:p>
                      <a:pPr indent="0" lvl="0" marL="0" marR="0" rtl="0" algn="l">
                        <a:lnSpc>
                          <a:spcPct val="100000"/>
                        </a:lnSpc>
                        <a:spcBef>
                          <a:spcPts val="0"/>
                        </a:spcBef>
                        <a:spcAft>
                          <a:spcPts val="0"/>
                        </a:spcAft>
                        <a:buClr>
                          <a:srgbClr val="000000"/>
                        </a:buClr>
                        <a:buSzPts val="900"/>
                        <a:buFont typeface="Arial"/>
                        <a:buNone/>
                      </a:pPr>
                      <a:r>
                        <a:rPr b="1" lang="en-US" sz="900" u="none" cap="none" strike="noStrike">
                          <a:solidFill>
                            <a:srgbClr val="000000"/>
                          </a:solidFill>
                          <a:latin typeface="Arial"/>
                          <a:ea typeface="Arial"/>
                          <a:cs typeface="Arial"/>
                          <a:sym typeface="Arial"/>
                        </a:rPr>
                        <a:t>All budget pools are numbered 9xx000 with the exception of premium pay pool (914500).</a:t>
                      </a:r>
                      <a:endParaRPr b="1" sz="900" u="none" cap="none" strike="noStrike">
                        <a:solidFill>
                          <a:srgbClr val="000000"/>
                        </a:solidFill>
                        <a:latin typeface="Arial"/>
                        <a:ea typeface="Arial"/>
                        <a:cs typeface="Arial"/>
                        <a:sym typeface="Arial"/>
                      </a:endParaRPr>
                    </a:p>
                  </a:txBody>
                  <a:tcPr marT="0" marB="0" marR="41950" marL="41950" anchor="b">
                    <a:solidFill>
                      <a:srgbClr val="A49665"/>
                    </a:solidFill>
                  </a:tcPr>
                </a:tc>
                <a:tc hMerge="1"/>
              </a:tr>
            </a:tbl>
          </a:graphicData>
        </a:graphic>
      </p:graphicFrame>
      <p:graphicFrame>
        <p:nvGraphicFramePr>
          <p:cNvPr id="128" name="Google Shape;128;p18"/>
          <p:cNvGraphicFramePr/>
          <p:nvPr/>
        </p:nvGraphicFramePr>
        <p:xfrm>
          <a:off x="6204448" y="3825243"/>
          <a:ext cx="3000000" cy="3000000"/>
        </p:xfrm>
        <a:graphic>
          <a:graphicData uri="http://schemas.openxmlformats.org/drawingml/2006/table">
            <a:tbl>
              <a:tblPr bandRow="1" firstCol="1" firstRow="1">
                <a:noFill/>
                <a:tableStyleId>{9A68B6D4-29A2-42D3-A3A6-CA5138D4091E}</a:tableStyleId>
              </a:tblPr>
              <a:tblGrid>
                <a:gridCol w="3991900"/>
                <a:gridCol w="2078225"/>
              </a:tblGrid>
              <a:tr h="161925">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chemeClr val="dk1"/>
                          </a:solidFill>
                          <a:latin typeface="Arial"/>
                          <a:ea typeface="Arial"/>
                          <a:cs typeface="Arial"/>
                          <a:sym typeface="Arial"/>
                        </a:rPr>
                        <a:t>95xxxx - OTHER EXPENSES &amp; ADJUSTMENTS</a:t>
                      </a:r>
                      <a:endParaRPr b="1" sz="1000" u="none" cap="none" strike="noStrike">
                        <a:solidFill>
                          <a:schemeClr val="dk1"/>
                        </a:solidFill>
                        <a:latin typeface="Arial"/>
                        <a:ea typeface="Arial"/>
                        <a:cs typeface="Arial"/>
                        <a:sym typeface="Arial"/>
                      </a:endParaRPr>
                    </a:p>
                  </a:txBody>
                  <a:tcPr marT="0" marB="0" marR="41950" marL="41950" anchor="b">
                    <a:solidFill>
                      <a:srgbClr val="F1E6B2"/>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latin typeface="Arial"/>
                          <a:ea typeface="Arial"/>
                          <a:cs typeface="Arial"/>
                          <a:sym typeface="Arial"/>
                        </a:rPr>
                        <a:t> </a:t>
                      </a:r>
                      <a:endParaRPr b="1" sz="900" u="none" cap="none" strike="noStrike">
                        <a:solidFill>
                          <a:srgbClr val="000000"/>
                        </a:solidFill>
                        <a:latin typeface="Arial"/>
                        <a:ea typeface="Arial"/>
                        <a:cs typeface="Arial"/>
                        <a:sym typeface="Arial"/>
                      </a:endParaRPr>
                    </a:p>
                  </a:txBody>
                  <a:tcPr marT="0" marB="0" marR="41950" marL="41950" anchor="b"/>
                </a:tc>
              </a:tr>
              <a:tr h="145700">
                <a:tc>
                  <a:txBody>
                    <a:bodyPr/>
                    <a:lstStyle/>
                    <a:p>
                      <a:pPr indent="114300" lvl="0" marL="0" marR="0" rtl="0" algn="l">
                        <a:lnSpc>
                          <a:spcPct val="100000"/>
                        </a:lnSpc>
                        <a:spcBef>
                          <a:spcPts val="0"/>
                        </a:spcBef>
                        <a:spcAft>
                          <a:spcPts val="0"/>
                        </a:spcAft>
                        <a:buClr>
                          <a:srgbClr val="000000"/>
                        </a:buClr>
                        <a:buSzPts val="900"/>
                        <a:buFont typeface="Arial"/>
                        <a:buNone/>
                      </a:pPr>
                      <a:r>
                        <a:rPr b="1" lang="en-US" sz="900" u="none" cap="none" strike="noStrike">
                          <a:solidFill>
                            <a:schemeClr val="dk1"/>
                          </a:solidFill>
                          <a:latin typeface="Arial"/>
                          <a:ea typeface="Arial"/>
                          <a:cs typeface="Arial"/>
                          <a:sym typeface="Arial"/>
                        </a:rPr>
                        <a:t>950xxx - Miscellaneous Employee Payments</a:t>
                      </a:r>
                      <a:endParaRPr b="1" sz="900" u="none" cap="none" strike="noStrike">
                        <a:solidFill>
                          <a:schemeClr val="dk1"/>
                        </a:solidFill>
                        <a:latin typeface="Arial"/>
                        <a:ea typeface="Arial"/>
                        <a:cs typeface="Arial"/>
                        <a:sym typeface="Arial"/>
                      </a:endParaRPr>
                    </a:p>
                  </a:txBody>
                  <a:tcPr marT="0" marB="0" marR="41950" marL="41950" anchor="b">
                    <a:solidFill>
                      <a:srgbClr val="F1E6B2"/>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latin typeface="Arial"/>
                          <a:ea typeface="Arial"/>
                          <a:cs typeface="Arial"/>
                          <a:sym typeface="Arial"/>
                        </a:rPr>
                        <a:t>950000</a:t>
                      </a:r>
                      <a:endParaRPr b="1" sz="900" u="none" cap="none" strike="noStrike">
                        <a:solidFill>
                          <a:srgbClr val="000000"/>
                        </a:solidFill>
                        <a:latin typeface="Arial"/>
                        <a:ea typeface="Arial"/>
                        <a:cs typeface="Arial"/>
                        <a:sym typeface="Arial"/>
                      </a:endParaRPr>
                    </a:p>
                  </a:txBody>
                  <a:tcPr marT="0" marB="0" marR="41950" marL="41950" anchor="b"/>
                </a:tc>
              </a:tr>
              <a:tr h="100000">
                <a:tc>
                  <a:txBody>
                    <a:bodyPr/>
                    <a:lstStyle/>
                    <a:p>
                      <a:pPr indent="114300" lvl="0" marL="0" marR="0" rtl="0" algn="l">
                        <a:lnSpc>
                          <a:spcPct val="100000"/>
                        </a:lnSpc>
                        <a:spcBef>
                          <a:spcPts val="0"/>
                        </a:spcBef>
                        <a:spcAft>
                          <a:spcPts val="0"/>
                        </a:spcAft>
                        <a:buClr>
                          <a:srgbClr val="000000"/>
                        </a:buClr>
                        <a:buSzPts val="900"/>
                        <a:buFont typeface="Arial"/>
                        <a:buNone/>
                      </a:pPr>
                      <a:r>
                        <a:rPr b="1" lang="en-US" sz="900" u="none" cap="none" strike="noStrike">
                          <a:solidFill>
                            <a:schemeClr val="dk1"/>
                          </a:solidFill>
                          <a:latin typeface="Arial"/>
                          <a:ea typeface="Arial"/>
                          <a:cs typeface="Arial"/>
                          <a:sym typeface="Arial"/>
                        </a:rPr>
                        <a:t>951xxx - Other Administrative Expense</a:t>
                      </a:r>
                      <a:endParaRPr b="1" sz="900" u="none" cap="none" strike="noStrike">
                        <a:solidFill>
                          <a:schemeClr val="dk1"/>
                        </a:solidFill>
                        <a:latin typeface="Arial"/>
                        <a:ea typeface="Arial"/>
                        <a:cs typeface="Arial"/>
                        <a:sym typeface="Arial"/>
                      </a:endParaRPr>
                    </a:p>
                  </a:txBody>
                  <a:tcPr marT="0" marB="0" marR="41950" marL="41950" anchor="b">
                    <a:solidFill>
                      <a:srgbClr val="F1E6B2"/>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latin typeface="Arial"/>
                          <a:ea typeface="Arial"/>
                          <a:cs typeface="Arial"/>
                          <a:sym typeface="Arial"/>
                        </a:rPr>
                        <a:t>951000</a:t>
                      </a:r>
                      <a:endParaRPr b="1" sz="900" u="none" cap="none" strike="noStrike">
                        <a:solidFill>
                          <a:srgbClr val="000000"/>
                        </a:solidFill>
                        <a:latin typeface="Arial"/>
                        <a:ea typeface="Arial"/>
                        <a:cs typeface="Arial"/>
                        <a:sym typeface="Arial"/>
                      </a:endParaRPr>
                    </a:p>
                  </a:txBody>
                  <a:tcPr marT="0" marB="0" marR="41950" marL="41950" anchor="b"/>
                </a:tc>
              </a:tr>
              <a:tr h="145700">
                <a:tc>
                  <a:txBody>
                    <a:bodyPr/>
                    <a:lstStyle/>
                    <a:p>
                      <a:pPr indent="114300" lvl="0" marL="0" marR="0" rtl="0" algn="l">
                        <a:lnSpc>
                          <a:spcPct val="100000"/>
                        </a:lnSpc>
                        <a:spcBef>
                          <a:spcPts val="0"/>
                        </a:spcBef>
                        <a:spcAft>
                          <a:spcPts val="0"/>
                        </a:spcAft>
                        <a:buClr>
                          <a:srgbClr val="000000"/>
                        </a:buClr>
                        <a:buSzPts val="900"/>
                        <a:buFont typeface="Arial"/>
                        <a:buNone/>
                      </a:pPr>
                      <a:r>
                        <a:rPr b="1" lang="en-US" sz="900" u="none" cap="none" strike="noStrike">
                          <a:solidFill>
                            <a:schemeClr val="dk1"/>
                          </a:solidFill>
                          <a:latin typeface="Arial"/>
                          <a:ea typeface="Arial"/>
                          <a:cs typeface="Arial"/>
                          <a:sym typeface="Arial"/>
                        </a:rPr>
                        <a:t>952xxx - Fixed Charges</a:t>
                      </a:r>
                      <a:endParaRPr b="1" sz="900" u="none" cap="none" strike="noStrike">
                        <a:solidFill>
                          <a:schemeClr val="dk1"/>
                        </a:solidFill>
                        <a:latin typeface="Arial"/>
                        <a:ea typeface="Arial"/>
                        <a:cs typeface="Arial"/>
                        <a:sym typeface="Arial"/>
                      </a:endParaRPr>
                    </a:p>
                  </a:txBody>
                  <a:tcPr marT="0" marB="0" marR="41950" marL="41950" anchor="b">
                    <a:solidFill>
                      <a:srgbClr val="F1E6B2"/>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latin typeface="Arial"/>
                          <a:ea typeface="Arial"/>
                          <a:cs typeface="Arial"/>
                          <a:sym typeface="Arial"/>
                        </a:rPr>
                        <a:t>952000</a:t>
                      </a:r>
                      <a:endParaRPr b="1" sz="900" u="none" cap="none" strike="noStrike">
                        <a:solidFill>
                          <a:srgbClr val="000000"/>
                        </a:solidFill>
                        <a:latin typeface="Arial"/>
                        <a:ea typeface="Arial"/>
                        <a:cs typeface="Arial"/>
                        <a:sym typeface="Arial"/>
                      </a:endParaRPr>
                    </a:p>
                  </a:txBody>
                  <a:tcPr marT="0" marB="0" marR="41950" marL="41950" anchor="b"/>
                </a:tc>
              </a:tr>
              <a:tr h="145700">
                <a:tc>
                  <a:txBody>
                    <a:bodyPr/>
                    <a:lstStyle/>
                    <a:p>
                      <a:pPr indent="114300" lvl="0" marL="0" marR="0" rtl="0" algn="l">
                        <a:lnSpc>
                          <a:spcPct val="100000"/>
                        </a:lnSpc>
                        <a:spcBef>
                          <a:spcPts val="0"/>
                        </a:spcBef>
                        <a:spcAft>
                          <a:spcPts val="0"/>
                        </a:spcAft>
                        <a:buClr>
                          <a:srgbClr val="000000"/>
                        </a:buClr>
                        <a:buSzPts val="900"/>
                        <a:buFont typeface="Arial"/>
                        <a:buNone/>
                      </a:pPr>
                      <a:r>
                        <a:rPr b="1" lang="en-US" sz="900" u="none" cap="none" strike="noStrike">
                          <a:solidFill>
                            <a:schemeClr val="dk1"/>
                          </a:solidFill>
                          <a:latin typeface="Arial"/>
                          <a:ea typeface="Arial"/>
                          <a:cs typeface="Arial"/>
                          <a:sym typeface="Arial"/>
                        </a:rPr>
                        <a:t>953xxx - Indirect Cost, Admin Fee (Non Pooled)</a:t>
                      </a:r>
                      <a:endParaRPr b="1" sz="900" u="none" cap="none" strike="noStrike">
                        <a:solidFill>
                          <a:schemeClr val="dk1"/>
                        </a:solidFill>
                        <a:latin typeface="Arial"/>
                        <a:ea typeface="Arial"/>
                        <a:cs typeface="Arial"/>
                        <a:sym typeface="Arial"/>
                      </a:endParaRPr>
                    </a:p>
                  </a:txBody>
                  <a:tcPr marT="0" marB="0" marR="41950" marL="41950" anchor="b">
                    <a:solidFill>
                      <a:srgbClr val="F1E6B2"/>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latin typeface="Arial"/>
                          <a:ea typeface="Arial"/>
                          <a:cs typeface="Arial"/>
                          <a:sym typeface="Arial"/>
                        </a:rPr>
                        <a:t>Budget at detail account</a:t>
                      </a:r>
                      <a:endParaRPr b="1" sz="900" u="none" cap="none" strike="noStrike">
                        <a:solidFill>
                          <a:srgbClr val="000000"/>
                        </a:solidFill>
                        <a:latin typeface="Arial"/>
                        <a:ea typeface="Arial"/>
                        <a:cs typeface="Arial"/>
                        <a:sym typeface="Arial"/>
                      </a:endParaRPr>
                    </a:p>
                  </a:txBody>
                  <a:tcPr marT="0" marB="0" marR="41950" marL="41950" anchor="b"/>
                </a:tc>
              </a:tr>
              <a:tr h="145700">
                <a:tc>
                  <a:txBody>
                    <a:bodyPr/>
                    <a:lstStyle/>
                    <a:p>
                      <a:pPr indent="114300" lvl="0" marL="0" marR="0" rtl="0" algn="l">
                        <a:lnSpc>
                          <a:spcPct val="100000"/>
                        </a:lnSpc>
                        <a:spcBef>
                          <a:spcPts val="0"/>
                        </a:spcBef>
                        <a:spcAft>
                          <a:spcPts val="0"/>
                        </a:spcAft>
                        <a:buClr>
                          <a:srgbClr val="000000"/>
                        </a:buClr>
                        <a:buSzPts val="900"/>
                        <a:buFont typeface="Arial"/>
                        <a:buNone/>
                      </a:pPr>
                      <a:r>
                        <a:rPr b="1" lang="en-US" sz="900" u="none" cap="none" strike="noStrike">
                          <a:solidFill>
                            <a:schemeClr val="dk1"/>
                          </a:solidFill>
                          <a:latin typeface="Arial"/>
                          <a:ea typeface="Arial"/>
                          <a:cs typeface="Arial"/>
                          <a:sym typeface="Arial"/>
                        </a:rPr>
                        <a:t>954xxx - Debt Service (Non Pooled)</a:t>
                      </a:r>
                      <a:endParaRPr b="1" sz="900" u="none" cap="none" strike="noStrike">
                        <a:solidFill>
                          <a:schemeClr val="dk1"/>
                        </a:solidFill>
                        <a:latin typeface="Arial"/>
                        <a:ea typeface="Arial"/>
                        <a:cs typeface="Arial"/>
                        <a:sym typeface="Arial"/>
                      </a:endParaRPr>
                    </a:p>
                  </a:txBody>
                  <a:tcPr marT="0" marB="0" marR="41950" marL="41950" anchor="b">
                    <a:solidFill>
                      <a:srgbClr val="F1E6B2"/>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latin typeface="Arial"/>
                          <a:ea typeface="Arial"/>
                          <a:cs typeface="Arial"/>
                          <a:sym typeface="Arial"/>
                        </a:rPr>
                        <a:t>Budget at detail account</a:t>
                      </a:r>
                      <a:endParaRPr b="1" sz="900" u="none" cap="none" strike="noStrike">
                        <a:solidFill>
                          <a:srgbClr val="000000"/>
                        </a:solidFill>
                        <a:latin typeface="Arial"/>
                        <a:ea typeface="Arial"/>
                        <a:cs typeface="Arial"/>
                        <a:sym typeface="Arial"/>
                      </a:endParaRPr>
                    </a:p>
                  </a:txBody>
                  <a:tcPr marT="0" marB="0" marR="41950" marL="41950" anchor="b"/>
                </a:tc>
              </a:tr>
              <a:tr h="145700">
                <a:tc>
                  <a:txBody>
                    <a:bodyPr/>
                    <a:lstStyle/>
                    <a:p>
                      <a:pPr indent="114300" lvl="0" marL="0" marR="0" rtl="0" algn="l">
                        <a:lnSpc>
                          <a:spcPct val="100000"/>
                        </a:lnSpc>
                        <a:spcBef>
                          <a:spcPts val="0"/>
                        </a:spcBef>
                        <a:spcAft>
                          <a:spcPts val="0"/>
                        </a:spcAft>
                        <a:buClr>
                          <a:srgbClr val="000000"/>
                        </a:buClr>
                        <a:buSzPts val="900"/>
                        <a:buFont typeface="Arial"/>
                        <a:buNone/>
                      </a:pPr>
                      <a:r>
                        <a:rPr b="1" lang="en-US" sz="900" u="none" cap="none" strike="noStrike">
                          <a:solidFill>
                            <a:schemeClr val="dk1"/>
                          </a:solidFill>
                          <a:latin typeface="Arial"/>
                          <a:ea typeface="Arial"/>
                          <a:cs typeface="Arial"/>
                          <a:sym typeface="Arial"/>
                        </a:rPr>
                        <a:t>955xxx - Write Offs (Non Pooled)</a:t>
                      </a:r>
                      <a:endParaRPr b="1" sz="900" u="none" cap="none" strike="noStrike">
                        <a:solidFill>
                          <a:schemeClr val="dk1"/>
                        </a:solidFill>
                        <a:latin typeface="Arial"/>
                        <a:ea typeface="Arial"/>
                        <a:cs typeface="Arial"/>
                        <a:sym typeface="Arial"/>
                      </a:endParaRPr>
                    </a:p>
                  </a:txBody>
                  <a:tcPr marT="0" marB="0" marR="41950" marL="41950" anchor="b">
                    <a:solidFill>
                      <a:srgbClr val="F1E6B2"/>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latin typeface="Arial"/>
                          <a:ea typeface="Arial"/>
                          <a:cs typeface="Arial"/>
                          <a:sym typeface="Arial"/>
                        </a:rPr>
                        <a:t>Budget at detail account</a:t>
                      </a:r>
                      <a:endParaRPr b="1" sz="900" u="none" cap="none" strike="noStrike">
                        <a:solidFill>
                          <a:srgbClr val="000000"/>
                        </a:solidFill>
                        <a:latin typeface="Arial"/>
                        <a:ea typeface="Arial"/>
                        <a:cs typeface="Arial"/>
                        <a:sym typeface="Arial"/>
                      </a:endParaRPr>
                    </a:p>
                  </a:txBody>
                  <a:tcPr marT="0" marB="0" marR="41950" marL="41950" anchor="b"/>
                </a:tc>
              </a:tr>
              <a:tr h="145700">
                <a:tc>
                  <a:txBody>
                    <a:bodyPr/>
                    <a:lstStyle/>
                    <a:p>
                      <a:pPr indent="114300" lvl="0" marL="0" marR="0" rtl="0" algn="l">
                        <a:lnSpc>
                          <a:spcPct val="100000"/>
                        </a:lnSpc>
                        <a:spcBef>
                          <a:spcPts val="0"/>
                        </a:spcBef>
                        <a:spcAft>
                          <a:spcPts val="0"/>
                        </a:spcAft>
                        <a:buClr>
                          <a:srgbClr val="000000"/>
                        </a:buClr>
                        <a:buSzPts val="900"/>
                        <a:buFont typeface="Arial"/>
                        <a:buNone/>
                      </a:pPr>
                      <a:r>
                        <a:rPr b="1" lang="en-US" sz="900" u="none" cap="none" strike="noStrike">
                          <a:solidFill>
                            <a:schemeClr val="dk1"/>
                          </a:solidFill>
                          <a:latin typeface="Arial"/>
                          <a:ea typeface="Arial"/>
                          <a:cs typeface="Arial"/>
                          <a:sym typeface="Arial"/>
                        </a:rPr>
                        <a:t>956xxx - Non Operating Expense (Non Pooled)</a:t>
                      </a:r>
                      <a:endParaRPr b="1" sz="900" u="none" cap="none" strike="noStrike">
                        <a:solidFill>
                          <a:schemeClr val="dk1"/>
                        </a:solidFill>
                        <a:latin typeface="Arial"/>
                        <a:ea typeface="Arial"/>
                        <a:cs typeface="Arial"/>
                        <a:sym typeface="Arial"/>
                      </a:endParaRPr>
                    </a:p>
                  </a:txBody>
                  <a:tcPr marT="0" marB="0" marR="41950" marL="41950" anchor="b">
                    <a:solidFill>
                      <a:srgbClr val="F1E6B2"/>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latin typeface="Arial"/>
                          <a:ea typeface="Arial"/>
                          <a:cs typeface="Arial"/>
                          <a:sym typeface="Arial"/>
                        </a:rPr>
                        <a:t>Budget at detail account</a:t>
                      </a:r>
                      <a:endParaRPr b="1" sz="900" u="none" cap="none" strike="noStrike">
                        <a:solidFill>
                          <a:srgbClr val="000000"/>
                        </a:solidFill>
                        <a:latin typeface="Arial"/>
                        <a:ea typeface="Arial"/>
                        <a:cs typeface="Arial"/>
                        <a:sym typeface="Arial"/>
                      </a:endParaRPr>
                    </a:p>
                  </a:txBody>
                  <a:tcPr marT="0" marB="0" marR="41950" marL="41950" anchor="b"/>
                </a:tc>
              </a:tr>
              <a:tr h="145700">
                <a:tc>
                  <a:txBody>
                    <a:bodyPr/>
                    <a:lstStyle/>
                    <a:p>
                      <a:pPr indent="114300" lvl="0" marL="0" marR="0" rtl="0" algn="l">
                        <a:lnSpc>
                          <a:spcPct val="100000"/>
                        </a:lnSpc>
                        <a:spcBef>
                          <a:spcPts val="0"/>
                        </a:spcBef>
                        <a:spcAft>
                          <a:spcPts val="0"/>
                        </a:spcAft>
                        <a:buClr>
                          <a:srgbClr val="000000"/>
                        </a:buClr>
                        <a:buSzPts val="900"/>
                        <a:buFont typeface="Arial"/>
                        <a:buNone/>
                      </a:pPr>
                      <a:r>
                        <a:rPr b="1" lang="en-US" sz="900" u="none" cap="none" strike="noStrike">
                          <a:solidFill>
                            <a:schemeClr val="dk1"/>
                          </a:solidFill>
                          <a:latin typeface="Arial"/>
                          <a:ea typeface="Arial"/>
                          <a:cs typeface="Arial"/>
                          <a:sym typeface="Arial"/>
                        </a:rPr>
                        <a:t>957xxx - Other Expense (Formerly A FRS GL Obj Code)</a:t>
                      </a:r>
                      <a:endParaRPr b="1" sz="900" u="none" cap="none" strike="noStrike">
                        <a:solidFill>
                          <a:schemeClr val="dk1"/>
                        </a:solidFill>
                        <a:latin typeface="Arial"/>
                        <a:ea typeface="Arial"/>
                        <a:cs typeface="Arial"/>
                        <a:sym typeface="Arial"/>
                      </a:endParaRPr>
                    </a:p>
                  </a:txBody>
                  <a:tcPr marT="0" marB="0" marR="41950" marL="41950" anchor="b">
                    <a:solidFill>
                      <a:srgbClr val="F1E6B2"/>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latin typeface="Arial"/>
                          <a:ea typeface="Arial"/>
                          <a:cs typeface="Arial"/>
                          <a:sym typeface="Arial"/>
                        </a:rPr>
                        <a:t>Budget at detail account</a:t>
                      </a:r>
                      <a:endParaRPr b="1" sz="900" u="none" cap="none" strike="noStrike">
                        <a:solidFill>
                          <a:srgbClr val="000000"/>
                        </a:solidFill>
                        <a:latin typeface="Arial"/>
                        <a:ea typeface="Arial"/>
                        <a:cs typeface="Arial"/>
                        <a:sym typeface="Arial"/>
                      </a:endParaRPr>
                    </a:p>
                  </a:txBody>
                  <a:tcPr marT="0" marB="0" marR="41950" marL="41950" anchor="b"/>
                </a:tc>
              </a:tr>
              <a:tr h="161925">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chemeClr val="dk1"/>
                          </a:solidFill>
                          <a:latin typeface="Arial"/>
                          <a:ea typeface="Arial"/>
                          <a:cs typeface="Arial"/>
                          <a:sym typeface="Arial"/>
                        </a:rPr>
                        <a:t>96xxxx - GRANTS, STATE AID &amp; PUBLIC ASSISTANCE</a:t>
                      </a:r>
                      <a:endParaRPr b="1" sz="1000" u="none" cap="none" strike="noStrike">
                        <a:solidFill>
                          <a:schemeClr val="dk1"/>
                        </a:solidFill>
                        <a:latin typeface="Arial"/>
                        <a:ea typeface="Arial"/>
                        <a:cs typeface="Arial"/>
                        <a:sym typeface="Arial"/>
                      </a:endParaRPr>
                    </a:p>
                  </a:txBody>
                  <a:tcPr marT="0" marB="0" marR="41950" marL="41950" anchor="b">
                    <a:solidFill>
                      <a:srgbClr val="F1E6B2"/>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latin typeface="Arial"/>
                          <a:ea typeface="Arial"/>
                          <a:cs typeface="Arial"/>
                          <a:sym typeface="Arial"/>
                        </a:rPr>
                        <a:t>Budget at detail account</a:t>
                      </a:r>
                      <a:endParaRPr b="1" sz="900" u="none" cap="none" strike="noStrike">
                        <a:solidFill>
                          <a:srgbClr val="000000"/>
                        </a:solidFill>
                        <a:latin typeface="Arial"/>
                        <a:ea typeface="Arial"/>
                        <a:cs typeface="Arial"/>
                        <a:sym typeface="Arial"/>
                      </a:endParaRPr>
                    </a:p>
                  </a:txBody>
                  <a:tcPr marT="0" marB="0" marR="41950" marL="41950" anchor="b"/>
                </a:tc>
              </a:tr>
              <a:tr h="161925">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chemeClr val="dk1"/>
                          </a:solidFill>
                          <a:latin typeface="Arial"/>
                          <a:ea typeface="Arial"/>
                          <a:cs typeface="Arial"/>
                          <a:sym typeface="Arial"/>
                        </a:rPr>
                        <a:t>97xxxx - RESERVES</a:t>
                      </a:r>
                      <a:endParaRPr b="1" sz="1000" u="none" cap="none" strike="noStrike">
                        <a:solidFill>
                          <a:schemeClr val="dk1"/>
                        </a:solidFill>
                        <a:latin typeface="Arial"/>
                        <a:ea typeface="Arial"/>
                        <a:cs typeface="Arial"/>
                        <a:sym typeface="Arial"/>
                      </a:endParaRPr>
                    </a:p>
                  </a:txBody>
                  <a:tcPr marT="0" marB="0" marR="41950" marL="41950" anchor="b">
                    <a:solidFill>
                      <a:srgbClr val="F1E6B2"/>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latin typeface="Arial"/>
                          <a:ea typeface="Arial"/>
                          <a:cs typeface="Arial"/>
                          <a:sym typeface="Arial"/>
                        </a:rPr>
                        <a:t>Budget at detail account</a:t>
                      </a:r>
                      <a:endParaRPr b="1" sz="900" u="none" cap="none" strike="noStrike">
                        <a:solidFill>
                          <a:srgbClr val="000000"/>
                        </a:solidFill>
                        <a:latin typeface="Arial"/>
                        <a:ea typeface="Arial"/>
                        <a:cs typeface="Arial"/>
                        <a:sym typeface="Arial"/>
                      </a:endParaRPr>
                    </a:p>
                  </a:txBody>
                  <a:tcPr marT="0" marB="0" marR="41950" marL="41950" anchor="b"/>
                </a:tc>
              </a:tr>
              <a:tr h="161925">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chemeClr val="dk1"/>
                          </a:solidFill>
                          <a:latin typeface="Arial"/>
                          <a:ea typeface="Arial"/>
                          <a:cs typeface="Arial"/>
                          <a:sym typeface="Arial"/>
                        </a:rPr>
                        <a:t>98xxxx - INTRAGOVERNMENTAL TRANSACTIONS</a:t>
                      </a:r>
                      <a:endParaRPr b="1" sz="1000" u="none" cap="none" strike="noStrike">
                        <a:solidFill>
                          <a:schemeClr val="dk1"/>
                        </a:solidFill>
                        <a:latin typeface="Arial"/>
                        <a:ea typeface="Arial"/>
                        <a:cs typeface="Arial"/>
                        <a:sym typeface="Arial"/>
                      </a:endParaRPr>
                    </a:p>
                  </a:txBody>
                  <a:tcPr marT="0" marB="0" marR="41950" marL="41950" anchor="b">
                    <a:solidFill>
                      <a:srgbClr val="F1E6B2"/>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latin typeface="Arial"/>
                          <a:ea typeface="Arial"/>
                          <a:cs typeface="Arial"/>
                          <a:sym typeface="Arial"/>
                        </a:rPr>
                        <a:t>Budget at detail account</a:t>
                      </a:r>
                      <a:endParaRPr b="1" sz="900" u="none" cap="none" strike="noStrike">
                        <a:solidFill>
                          <a:srgbClr val="000000"/>
                        </a:solidFill>
                        <a:latin typeface="Arial"/>
                        <a:ea typeface="Arial"/>
                        <a:cs typeface="Arial"/>
                        <a:sym typeface="Arial"/>
                      </a:endParaRPr>
                    </a:p>
                  </a:txBody>
                  <a:tcPr marT="0" marB="0" marR="41950" marL="41950" anchor="b"/>
                </a:tc>
              </a:tr>
            </a:tbl>
          </a:graphicData>
        </a:graphic>
      </p:graphicFrame>
      <p:sp>
        <p:nvSpPr>
          <p:cNvPr id="129" name="Google Shape;129;p18"/>
          <p:cNvSpPr/>
          <p:nvPr/>
        </p:nvSpPr>
        <p:spPr>
          <a:xfrm>
            <a:off x="0" y="-12"/>
            <a:ext cx="3635400" cy="891900"/>
          </a:xfrm>
          <a:prstGeom prst="homePlate">
            <a:avLst>
              <a:gd fmla="val 50000" name="adj"/>
            </a:avLst>
          </a:prstGeom>
          <a:solidFill>
            <a:srgbClr val="00503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1900">
                <a:solidFill>
                  <a:srgbClr val="FFFFFF"/>
                </a:solidFill>
                <a:latin typeface="Roboto"/>
                <a:ea typeface="Roboto"/>
                <a:cs typeface="Roboto"/>
                <a:sym typeface="Roboto"/>
              </a:rPr>
              <a:t>Defining NGF</a:t>
            </a:r>
            <a:endParaRPr b="1" sz="1900">
              <a:solidFill>
                <a:srgbClr val="FFFFFF"/>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3" name="Shape 133"/>
        <p:cNvGrpSpPr/>
        <p:nvPr/>
      </p:nvGrpSpPr>
      <p:grpSpPr>
        <a:xfrm>
          <a:off x="0" y="0"/>
          <a:ext cx="0" cy="0"/>
          <a:chOff x="0" y="0"/>
          <a:chExt cx="0" cy="0"/>
        </a:xfrm>
      </p:grpSpPr>
      <p:sp>
        <p:nvSpPr>
          <p:cNvPr id="134" name="Google Shape;134;p19"/>
          <p:cNvSpPr txBox="1"/>
          <p:nvPr/>
        </p:nvSpPr>
        <p:spPr>
          <a:xfrm>
            <a:off x="212175" y="59425"/>
            <a:ext cx="116364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600">
                <a:solidFill>
                  <a:srgbClr val="005035"/>
                </a:solidFill>
                <a:latin typeface="Calibri"/>
                <a:ea typeface="Calibri"/>
                <a:cs typeface="Calibri"/>
                <a:sym typeface="Calibri"/>
              </a:rPr>
              <a:t>             General vs. Non-General Funds</a:t>
            </a:r>
            <a:endParaRPr b="1" sz="3600">
              <a:solidFill>
                <a:srgbClr val="005035"/>
              </a:solidFill>
              <a:latin typeface="Calibri"/>
              <a:ea typeface="Calibri"/>
              <a:cs typeface="Calibri"/>
              <a:sym typeface="Calibri"/>
            </a:endParaRPr>
          </a:p>
        </p:txBody>
      </p:sp>
      <p:graphicFrame>
        <p:nvGraphicFramePr>
          <p:cNvPr id="135" name="Google Shape;135;p19"/>
          <p:cNvGraphicFramePr/>
          <p:nvPr/>
        </p:nvGraphicFramePr>
        <p:xfrm>
          <a:off x="90075" y="1050600"/>
          <a:ext cx="3000000" cy="3000000"/>
        </p:xfrm>
        <a:graphic>
          <a:graphicData uri="http://schemas.openxmlformats.org/drawingml/2006/table">
            <a:tbl>
              <a:tblPr>
                <a:noFill/>
                <a:tableStyleId>{013CF712-C3F2-42B1-B045-4CA17A265630}</a:tableStyleId>
              </a:tblPr>
              <a:tblGrid>
                <a:gridCol w="6005925"/>
                <a:gridCol w="6005925"/>
              </a:tblGrid>
              <a:tr h="396200">
                <a:tc>
                  <a:txBody>
                    <a:bodyPr/>
                    <a:lstStyle/>
                    <a:p>
                      <a:pPr indent="0" lvl="0" marL="0" rtl="0" algn="ctr">
                        <a:spcBef>
                          <a:spcPts val="0"/>
                        </a:spcBef>
                        <a:spcAft>
                          <a:spcPts val="0"/>
                        </a:spcAft>
                        <a:buNone/>
                      </a:pPr>
                      <a:r>
                        <a:rPr b="1" lang="en-US"/>
                        <a:t>GENERAL FUNDS</a:t>
                      </a:r>
                      <a:endParaRPr b="1"/>
                    </a:p>
                  </a:txBody>
                  <a:tcPr marT="91425" marB="91425" marR="91425" marL="91425">
                    <a:solidFill>
                      <a:srgbClr val="A49665"/>
                    </a:solidFill>
                  </a:tcPr>
                </a:tc>
                <a:tc>
                  <a:txBody>
                    <a:bodyPr/>
                    <a:lstStyle/>
                    <a:p>
                      <a:pPr indent="0" lvl="0" marL="0" rtl="0" algn="ctr">
                        <a:spcBef>
                          <a:spcPts val="0"/>
                        </a:spcBef>
                        <a:spcAft>
                          <a:spcPts val="0"/>
                        </a:spcAft>
                        <a:buNone/>
                      </a:pPr>
                      <a:r>
                        <a:rPr b="1" lang="en-US"/>
                        <a:t>NON-GENERAL FUNDS</a:t>
                      </a:r>
                      <a:endParaRPr b="1"/>
                    </a:p>
                  </a:txBody>
                  <a:tcPr marT="91425" marB="91425" marR="91425" marL="91425">
                    <a:solidFill>
                      <a:srgbClr val="A49665"/>
                    </a:solidFill>
                  </a:tcPr>
                </a:tc>
              </a:tr>
              <a:tr h="609575">
                <a:tc>
                  <a:txBody>
                    <a:bodyPr/>
                    <a:lstStyle/>
                    <a:p>
                      <a:pPr indent="0" lvl="0" marL="0" rtl="0" algn="l">
                        <a:spcBef>
                          <a:spcPts val="0"/>
                        </a:spcBef>
                        <a:spcAft>
                          <a:spcPts val="0"/>
                        </a:spcAft>
                        <a:buNone/>
                      </a:pPr>
                      <a:r>
                        <a:rPr b="1" lang="en-US"/>
                        <a:t>Revenue</a:t>
                      </a:r>
                      <a:r>
                        <a:rPr lang="en-US"/>
                        <a:t> held on central funds &amp; units spend against central; budget/plan only for expenses</a:t>
                      </a:r>
                      <a:endParaRPr/>
                    </a:p>
                  </a:txBody>
                  <a:tcPr marT="91425" marB="91425" marR="91425" marL="91425"/>
                </a:tc>
                <a:tc>
                  <a:txBody>
                    <a:bodyPr/>
                    <a:lstStyle/>
                    <a:p>
                      <a:pPr indent="0" lvl="0" marL="0" rtl="0" algn="l">
                        <a:spcBef>
                          <a:spcPts val="0"/>
                        </a:spcBef>
                        <a:spcAft>
                          <a:spcPts val="0"/>
                        </a:spcAft>
                        <a:buNone/>
                      </a:pPr>
                      <a:r>
                        <a:rPr b="1" lang="en-US"/>
                        <a:t>Revenue</a:t>
                      </a:r>
                      <a:r>
                        <a:rPr lang="en-US"/>
                        <a:t> sits on fund; budget/plan for revenue, expense and transfer</a:t>
                      </a:r>
                      <a:endParaRPr/>
                    </a:p>
                  </a:txBody>
                  <a:tcPr marT="91425" marB="91425" marR="91425" marL="91425"/>
                </a:tc>
              </a:tr>
              <a:tr h="396200">
                <a:tc>
                  <a:txBody>
                    <a:bodyPr/>
                    <a:lstStyle/>
                    <a:p>
                      <a:pPr indent="0" lvl="0" marL="0" rtl="0" algn="l">
                        <a:spcBef>
                          <a:spcPts val="0"/>
                        </a:spcBef>
                        <a:spcAft>
                          <a:spcPts val="0"/>
                        </a:spcAft>
                        <a:buNone/>
                      </a:pPr>
                      <a:r>
                        <a:rPr b="1" lang="en-US"/>
                        <a:t>Benefits</a:t>
                      </a:r>
                      <a:r>
                        <a:rPr lang="en-US"/>
                        <a:t> covered by central pool; transferred monthly to offset activity</a:t>
                      </a:r>
                      <a:endParaRPr/>
                    </a:p>
                  </a:txBody>
                  <a:tcPr marT="91425" marB="91425" marR="91425" marL="91425"/>
                </a:tc>
                <a:tc>
                  <a:txBody>
                    <a:bodyPr/>
                    <a:lstStyle/>
                    <a:p>
                      <a:pPr indent="0" lvl="0" marL="0" rtl="0" algn="l">
                        <a:spcBef>
                          <a:spcPts val="0"/>
                        </a:spcBef>
                        <a:spcAft>
                          <a:spcPts val="0"/>
                        </a:spcAft>
                        <a:buNone/>
                      </a:pPr>
                      <a:r>
                        <a:rPr b="1" lang="en-US"/>
                        <a:t>Benefits </a:t>
                      </a:r>
                      <a:r>
                        <a:rPr lang="en-US"/>
                        <a:t>covered by units; budgeted for the whole year</a:t>
                      </a:r>
                      <a:endParaRPr/>
                    </a:p>
                  </a:txBody>
                  <a:tcPr marT="91425" marB="91425" marR="91425" marL="91425"/>
                </a:tc>
              </a:tr>
              <a:tr h="396200">
                <a:tc>
                  <a:txBody>
                    <a:bodyPr/>
                    <a:lstStyle/>
                    <a:p>
                      <a:pPr indent="0" lvl="0" marL="0" rtl="0" algn="l">
                        <a:spcBef>
                          <a:spcPts val="0"/>
                        </a:spcBef>
                        <a:spcAft>
                          <a:spcPts val="0"/>
                        </a:spcAft>
                        <a:buNone/>
                      </a:pPr>
                      <a:r>
                        <a:rPr lang="en-US"/>
                        <a:t>Must be spent down by June 30th</a:t>
                      </a:r>
                      <a:endParaRPr/>
                    </a:p>
                  </a:txBody>
                  <a:tcPr marT="91425" marB="91425" marR="91425" marL="91425"/>
                </a:tc>
                <a:tc>
                  <a:txBody>
                    <a:bodyPr/>
                    <a:lstStyle/>
                    <a:p>
                      <a:pPr indent="0" lvl="0" marL="0" rtl="0" algn="l">
                        <a:spcBef>
                          <a:spcPts val="0"/>
                        </a:spcBef>
                        <a:spcAft>
                          <a:spcPts val="0"/>
                        </a:spcAft>
                        <a:buNone/>
                      </a:pPr>
                      <a:r>
                        <a:rPr lang="en-US"/>
                        <a:t>Can carry over some fund balance</a:t>
                      </a:r>
                      <a:endParaRPr/>
                    </a:p>
                  </a:txBody>
                  <a:tcPr marT="91425" marB="91425" marR="91425" marL="91425"/>
                </a:tc>
              </a:tr>
              <a:tr h="609575">
                <a:tc>
                  <a:txBody>
                    <a:bodyPr/>
                    <a:lstStyle/>
                    <a:p>
                      <a:pPr indent="0" lvl="0" marL="0" rtl="0" algn="l">
                        <a:spcBef>
                          <a:spcPts val="0"/>
                        </a:spcBef>
                        <a:spcAft>
                          <a:spcPts val="0"/>
                        </a:spcAft>
                        <a:buNone/>
                      </a:pPr>
                      <a:r>
                        <a:rPr b="1" lang="en-US"/>
                        <a:t>FTR(s): </a:t>
                      </a:r>
                      <a:r>
                        <a:rPr lang="en-US"/>
                        <a:t>Journal Entries to move expenses; Budget Revision to move budget</a:t>
                      </a:r>
                      <a:endParaRPr/>
                    </a:p>
                  </a:txBody>
                  <a:tcPr marT="91425" marB="91425" marR="91425" marL="91425"/>
                </a:tc>
                <a:tc>
                  <a:txBody>
                    <a:bodyPr/>
                    <a:lstStyle/>
                    <a:p>
                      <a:pPr indent="0" lvl="0" marL="0" rtl="0" algn="l">
                        <a:spcBef>
                          <a:spcPts val="0"/>
                        </a:spcBef>
                        <a:spcAft>
                          <a:spcPts val="0"/>
                        </a:spcAft>
                        <a:buNone/>
                      </a:pPr>
                      <a:r>
                        <a:rPr b="1" lang="en-US"/>
                        <a:t>FTR(s):</a:t>
                      </a:r>
                      <a:r>
                        <a:rPr lang="en-US"/>
                        <a:t> Journal entries to move cash or expenses; Budget Revision to change budget plan</a:t>
                      </a:r>
                      <a:endParaRPr/>
                    </a:p>
                  </a:txBody>
                  <a:tcPr marT="91425" marB="91425" marR="91425" marL="91425"/>
                </a:tc>
              </a:tr>
              <a:tr h="803050">
                <a:tc>
                  <a:txBody>
                    <a:bodyPr/>
                    <a:lstStyle/>
                    <a:p>
                      <a:pPr indent="0" lvl="0" marL="0" rtl="0" algn="l">
                        <a:spcBef>
                          <a:spcPts val="0"/>
                        </a:spcBef>
                        <a:spcAft>
                          <a:spcPts val="0"/>
                        </a:spcAft>
                        <a:buNone/>
                      </a:pPr>
                      <a:r>
                        <a:rPr b="1" lang="en-US"/>
                        <a:t>Spending</a:t>
                      </a:r>
                      <a:r>
                        <a:rPr lang="en-US"/>
                        <a:t> cannot exceed overall expense budget; cannot increase budget without additional allocations</a:t>
                      </a:r>
                      <a:endParaRPr/>
                    </a:p>
                  </a:txBody>
                  <a:tcPr marT="91425" marB="91425" marR="91425" marL="91425"/>
                </a:tc>
                <a:tc>
                  <a:txBody>
                    <a:bodyPr/>
                    <a:lstStyle/>
                    <a:p>
                      <a:pPr indent="0" lvl="0" marL="0" rtl="0" algn="l">
                        <a:spcBef>
                          <a:spcPts val="0"/>
                        </a:spcBef>
                        <a:spcAft>
                          <a:spcPts val="0"/>
                        </a:spcAft>
                        <a:buClr>
                          <a:srgbClr val="000000"/>
                        </a:buClr>
                        <a:buSzPts val="1100"/>
                        <a:buFont typeface="Arial"/>
                        <a:buNone/>
                      </a:pPr>
                      <a:r>
                        <a:rPr b="1" lang="en-US">
                          <a:solidFill>
                            <a:srgbClr val="000000"/>
                          </a:solidFill>
                        </a:rPr>
                        <a:t>Spending</a:t>
                      </a:r>
                      <a:r>
                        <a:rPr lang="en-US">
                          <a:solidFill>
                            <a:srgbClr val="000000"/>
                          </a:solidFill>
                        </a:rPr>
                        <a:t> cannot exceed revenue and beginning balance; budget can increase if revenue comes in higher than projected</a:t>
                      </a:r>
                      <a:endParaRPr/>
                    </a:p>
                  </a:txBody>
                  <a:tcPr marT="91425" marB="91425" marR="91425" marL="91425"/>
                </a:tc>
              </a:tr>
              <a:tr h="371950">
                <a:tc>
                  <a:txBody>
                    <a:bodyPr/>
                    <a:lstStyle/>
                    <a:p>
                      <a:pPr indent="0" lvl="0" marL="0" rtl="0" algn="l">
                        <a:spcBef>
                          <a:spcPts val="0"/>
                        </a:spcBef>
                        <a:spcAft>
                          <a:spcPts val="0"/>
                        </a:spcAft>
                        <a:buNone/>
                      </a:pPr>
                      <a:r>
                        <a:rPr lang="en-US"/>
                        <a:t>Budget Pools should be cleaned up monthly</a:t>
                      </a:r>
                      <a:endParaRPr/>
                    </a:p>
                  </a:txBody>
                  <a:tcPr marT="91425" marB="91425" marR="91425" marL="91425"/>
                </a:tc>
                <a:tc>
                  <a:txBody>
                    <a:bodyPr/>
                    <a:lstStyle/>
                    <a:p>
                      <a:pPr indent="0" lvl="0" marL="0" rtl="0" algn="l">
                        <a:spcBef>
                          <a:spcPts val="0"/>
                        </a:spcBef>
                        <a:spcAft>
                          <a:spcPts val="0"/>
                        </a:spcAft>
                        <a:buNone/>
                      </a:pPr>
                      <a:r>
                        <a:rPr lang="en-US">
                          <a:solidFill>
                            <a:srgbClr val="000000"/>
                          </a:solidFill>
                        </a:rPr>
                        <a:t>Budget should be updated as spending plan changes (reviewed monthly)</a:t>
                      </a:r>
                      <a:endParaRPr>
                        <a:solidFill>
                          <a:srgbClr val="000000"/>
                        </a:solidFill>
                      </a:endParaRPr>
                    </a:p>
                  </a:txBody>
                  <a:tcPr marT="91425" marB="91425" marR="91425" marL="91425"/>
                </a:tc>
              </a:tr>
              <a:tr h="822925">
                <a:tc>
                  <a:txBody>
                    <a:bodyPr/>
                    <a:lstStyle/>
                    <a:p>
                      <a:pPr indent="0" lvl="0" marL="0" rtl="0" algn="l">
                        <a:spcBef>
                          <a:spcPts val="0"/>
                        </a:spcBef>
                        <a:spcAft>
                          <a:spcPts val="0"/>
                        </a:spcAft>
                        <a:buNone/>
                      </a:pPr>
                      <a:r>
                        <a:rPr lang="en-US"/>
                        <a:t>Permanent Budget available for spend July 1 and only change with reversions or other communicated changes</a:t>
                      </a:r>
                      <a:endParaRPr/>
                    </a:p>
                  </a:txBody>
                  <a:tcPr marT="91425" marB="91425" marR="91425" marL="91425"/>
                </a:tc>
                <a:tc>
                  <a:txBody>
                    <a:bodyPr/>
                    <a:lstStyle/>
                    <a:p>
                      <a:pPr indent="0" lvl="0" marL="0" rtl="0" algn="l">
                        <a:spcBef>
                          <a:spcPts val="0"/>
                        </a:spcBef>
                        <a:spcAft>
                          <a:spcPts val="0"/>
                        </a:spcAft>
                        <a:buNone/>
                      </a:pPr>
                      <a:r>
                        <a:rPr lang="en-US">
                          <a:solidFill>
                            <a:srgbClr val="000000"/>
                          </a:solidFill>
                        </a:rPr>
                        <a:t>Depending on source, revenue collected throughout the fiscal year and can be dependent on customer behavior (enrollment, student accounts, sales, etc.).</a:t>
                      </a:r>
                      <a:endParaRPr>
                        <a:solidFill>
                          <a:srgbClr val="000000"/>
                        </a:solidFill>
                      </a:endParaRPr>
                    </a:p>
                  </a:txBody>
                  <a:tcPr marT="91425" marB="91425" marR="91425" marL="91425"/>
                </a:tc>
              </a:tr>
              <a:tr h="583700">
                <a:tc>
                  <a:txBody>
                    <a:bodyPr/>
                    <a:lstStyle/>
                    <a:p>
                      <a:pPr indent="0" lvl="0" marL="0" rtl="0" algn="l">
                        <a:spcBef>
                          <a:spcPts val="0"/>
                        </a:spcBef>
                        <a:spcAft>
                          <a:spcPts val="0"/>
                        </a:spcAft>
                        <a:buNone/>
                      </a:pPr>
                      <a:r>
                        <a:rPr b="1" lang="en-US"/>
                        <a:t>Budget Scope =</a:t>
                      </a:r>
                      <a:r>
                        <a:rPr lang="en-US"/>
                        <a:t> perm budget plus any known 1x allocations</a:t>
                      </a:r>
                      <a:endParaRPr/>
                    </a:p>
                  </a:txBody>
                  <a:tcPr marT="91425" marB="91425" marR="91425" marL="91425"/>
                </a:tc>
                <a:tc>
                  <a:txBody>
                    <a:bodyPr/>
                    <a:lstStyle/>
                    <a:p>
                      <a:pPr indent="0" lvl="0" marL="0" rtl="0" algn="l">
                        <a:spcBef>
                          <a:spcPts val="0"/>
                        </a:spcBef>
                        <a:spcAft>
                          <a:spcPts val="0"/>
                        </a:spcAft>
                        <a:buNone/>
                      </a:pPr>
                      <a:r>
                        <a:rPr b="1" lang="en-US">
                          <a:solidFill>
                            <a:srgbClr val="000000"/>
                          </a:solidFill>
                        </a:rPr>
                        <a:t>Budget S</a:t>
                      </a:r>
                      <a:r>
                        <a:rPr b="1" lang="en-US"/>
                        <a:t>cope</a:t>
                      </a:r>
                      <a:r>
                        <a:rPr b="1" lang="en-US">
                          <a:solidFill>
                            <a:srgbClr val="000000"/>
                          </a:solidFill>
                        </a:rPr>
                        <a:t> =</a:t>
                      </a:r>
                      <a:r>
                        <a:rPr lang="en-US">
                          <a:solidFill>
                            <a:srgbClr val="000000"/>
                          </a:solidFill>
                        </a:rPr>
                        <a:t> Beginning balances plus revenue projections (historical trends plus year-specific factors) </a:t>
                      </a:r>
                      <a:endParaRPr>
                        <a:solidFill>
                          <a:srgbClr val="000000"/>
                        </a:solidFill>
                      </a:endParaRPr>
                    </a:p>
                  </a:txBody>
                  <a:tcPr marT="91425" marB="91425" marR="91425" marL="91425"/>
                </a:tc>
              </a:tr>
            </a:tbl>
          </a:graphicData>
        </a:graphic>
      </p:graphicFrame>
      <p:sp>
        <p:nvSpPr>
          <p:cNvPr id="136" name="Google Shape;136;p19"/>
          <p:cNvSpPr/>
          <p:nvPr/>
        </p:nvSpPr>
        <p:spPr>
          <a:xfrm>
            <a:off x="0" y="59413"/>
            <a:ext cx="3635400" cy="891900"/>
          </a:xfrm>
          <a:prstGeom prst="homePlate">
            <a:avLst>
              <a:gd fmla="val 50000" name="adj"/>
            </a:avLst>
          </a:prstGeom>
          <a:solidFill>
            <a:srgbClr val="00503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1900">
                <a:solidFill>
                  <a:srgbClr val="FFFFFF"/>
                </a:solidFill>
                <a:latin typeface="Roboto"/>
                <a:ea typeface="Roboto"/>
                <a:cs typeface="Roboto"/>
                <a:sym typeface="Roboto"/>
              </a:rPr>
              <a:t>Defining NGF</a:t>
            </a:r>
            <a:endParaRPr b="1" sz="1900">
              <a:solidFill>
                <a:srgbClr val="FFFFFF"/>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0" name="Shape 140"/>
        <p:cNvGrpSpPr/>
        <p:nvPr/>
      </p:nvGrpSpPr>
      <p:grpSpPr>
        <a:xfrm>
          <a:off x="0" y="0"/>
          <a:ext cx="0" cy="0"/>
          <a:chOff x="0" y="0"/>
          <a:chExt cx="0" cy="0"/>
        </a:xfrm>
      </p:grpSpPr>
      <p:cxnSp>
        <p:nvCxnSpPr>
          <p:cNvPr id="141" name="Google Shape;141;p20"/>
          <p:cNvCxnSpPr/>
          <p:nvPr/>
        </p:nvCxnSpPr>
        <p:spPr>
          <a:xfrm>
            <a:off x="5980625" y="841850"/>
            <a:ext cx="28500" cy="2409900"/>
          </a:xfrm>
          <a:prstGeom prst="straightConnector1">
            <a:avLst/>
          </a:prstGeom>
          <a:noFill/>
          <a:ln cap="flat" cmpd="sng" w="19050">
            <a:solidFill>
              <a:srgbClr val="A49665"/>
            </a:solidFill>
            <a:prstDash val="solid"/>
            <a:round/>
            <a:headEnd len="med" w="med" type="none"/>
            <a:tailEnd len="med" w="med" type="none"/>
          </a:ln>
        </p:spPr>
      </p:cxnSp>
      <p:pic>
        <p:nvPicPr>
          <p:cNvPr id="142" name="Google Shape;142;p20"/>
          <p:cNvPicPr preferRelativeResize="0"/>
          <p:nvPr/>
        </p:nvPicPr>
        <p:blipFill>
          <a:blip r:embed="rId4">
            <a:alphaModFix/>
          </a:blip>
          <a:stretch>
            <a:fillRect/>
          </a:stretch>
        </p:blipFill>
        <p:spPr>
          <a:xfrm>
            <a:off x="0" y="1549800"/>
            <a:ext cx="5929049" cy="1434398"/>
          </a:xfrm>
          <a:prstGeom prst="rect">
            <a:avLst/>
          </a:prstGeom>
          <a:noFill/>
          <a:ln>
            <a:noFill/>
          </a:ln>
        </p:spPr>
      </p:pic>
      <p:sp>
        <p:nvSpPr>
          <p:cNvPr id="143" name="Google Shape;143;p20"/>
          <p:cNvSpPr txBox="1"/>
          <p:nvPr/>
        </p:nvSpPr>
        <p:spPr>
          <a:xfrm>
            <a:off x="115349" y="3291600"/>
            <a:ext cx="4934700" cy="2693700"/>
          </a:xfrm>
          <a:prstGeom prst="rect">
            <a:avLst/>
          </a:prstGeom>
          <a:noFill/>
          <a:ln>
            <a:noFill/>
          </a:ln>
        </p:spPr>
        <p:txBody>
          <a:bodyPr anchorCtr="0" anchor="t" bIns="91425" lIns="91425" spcFirstLastPara="1" rIns="91425" wrap="square" tIns="91425">
            <a:spAutoFit/>
          </a:bodyPr>
          <a:lstStyle/>
          <a:p>
            <a:pPr indent="-336550" lvl="0" marL="457200" rtl="0" algn="l">
              <a:spcBef>
                <a:spcPts val="0"/>
              </a:spcBef>
              <a:spcAft>
                <a:spcPts val="0"/>
              </a:spcAft>
              <a:buClr>
                <a:srgbClr val="005035"/>
              </a:buClr>
              <a:buSzPts val="1700"/>
              <a:buChar char="●"/>
            </a:pPr>
            <a:r>
              <a:rPr lang="en-US" sz="1700">
                <a:solidFill>
                  <a:srgbClr val="005035"/>
                </a:solidFill>
              </a:rPr>
              <a:t>H</a:t>
            </a:r>
            <a:r>
              <a:rPr lang="en-US" sz="1700">
                <a:solidFill>
                  <a:srgbClr val="005035"/>
                </a:solidFill>
              </a:rPr>
              <a:t>eld centrally; budget as spend parameters</a:t>
            </a:r>
            <a:endParaRPr sz="1700">
              <a:solidFill>
                <a:srgbClr val="005035"/>
              </a:solidFill>
            </a:endParaRPr>
          </a:p>
          <a:p>
            <a:pPr indent="-336550" lvl="0" marL="457200" rtl="0" algn="l">
              <a:spcBef>
                <a:spcPts val="0"/>
              </a:spcBef>
              <a:spcAft>
                <a:spcPts val="0"/>
              </a:spcAft>
              <a:buClr>
                <a:srgbClr val="005035"/>
              </a:buClr>
              <a:buSzPts val="1700"/>
              <a:buChar char="●"/>
            </a:pPr>
            <a:r>
              <a:rPr lang="en-US" sz="1700">
                <a:solidFill>
                  <a:srgbClr val="005035"/>
                </a:solidFill>
              </a:rPr>
              <a:t>Reflects annual spend plan</a:t>
            </a:r>
            <a:endParaRPr sz="1700">
              <a:solidFill>
                <a:srgbClr val="005035"/>
              </a:solidFill>
            </a:endParaRPr>
          </a:p>
          <a:p>
            <a:pPr indent="-336550" lvl="0" marL="457200" rtl="0" algn="l">
              <a:spcBef>
                <a:spcPts val="0"/>
              </a:spcBef>
              <a:spcAft>
                <a:spcPts val="0"/>
              </a:spcAft>
              <a:buClr>
                <a:srgbClr val="005035"/>
              </a:buClr>
              <a:buSzPts val="1700"/>
              <a:buChar char="●"/>
            </a:pPr>
            <a:r>
              <a:rPr lang="en-US" sz="1700">
                <a:solidFill>
                  <a:srgbClr val="005035"/>
                </a:solidFill>
              </a:rPr>
              <a:t>Shows actual spend against annual spend plan</a:t>
            </a:r>
            <a:endParaRPr sz="1700">
              <a:solidFill>
                <a:srgbClr val="005035"/>
              </a:solidFill>
            </a:endParaRPr>
          </a:p>
          <a:p>
            <a:pPr indent="0" lvl="0" marL="457200" rtl="0" algn="l">
              <a:spcBef>
                <a:spcPts val="0"/>
              </a:spcBef>
              <a:spcAft>
                <a:spcPts val="0"/>
              </a:spcAft>
              <a:buNone/>
            </a:pPr>
            <a:r>
              <a:t/>
            </a:r>
            <a:endParaRPr sz="600">
              <a:solidFill>
                <a:srgbClr val="005035"/>
              </a:solidFill>
            </a:endParaRPr>
          </a:p>
          <a:p>
            <a:pPr indent="-336550" lvl="0" marL="457200" rtl="0" algn="l">
              <a:spcBef>
                <a:spcPts val="0"/>
              </a:spcBef>
              <a:spcAft>
                <a:spcPts val="0"/>
              </a:spcAft>
              <a:buClr>
                <a:srgbClr val="005035"/>
              </a:buClr>
              <a:buSzPts val="1700"/>
              <a:buChar char="●"/>
            </a:pPr>
            <a:r>
              <a:rPr lang="en-US" sz="1700">
                <a:solidFill>
                  <a:srgbClr val="005035"/>
                </a:solidFill>
              </a:rPr>
              <a:t>Move budget between pools; no need for transfer codes</a:t>
            </a:r>
            <a:endParaRPr sz="1700">
              <a:solidFill>
                <a:srgbClr val="005035"/>
              </a:solidFill>
            </a:endParaRPr>
          </a:p>
          <a:p>
            <a:pPr indent="0" lvl="0" marL="0" rtl="0" algn="l">
              <a:spcBef>
                <a:spcPts val="0"/>
              </a:spcBef>
              <a:spcAft>
                <a:spcPts val="0"/>
              </a:spcAft>
              <a:buNone/>
            </a:pPr>
            <a:r>
              <a:t/>
            </a:r>
            <a:endParaRPr sz="1700">
              <a:solidFill>
                <a:srgbClr val="005035"/>
              </a:solidFill>
            </a:endParaRPr>
          </a:p>
          <a:p>
            <a:pPr indent="0" lvl="0" marL="0" rtl="0" algn="l">
              <a:spcBef>
                <a:spcPts val="0"/>
              </a:spcBef>
              <a:spcAft>
                <a:spcPts val="0"/>
              </a:spcAft>
              <a:buNone/>
            </a:pPr>
            <a:r>
              <a:t/>
            </a:r>
            <a:endParaRPr sz="1700">
              <a:solidFill>
                <a:srgbClr val="005035"/>
              </a:solidFill>
            </a:endParaRPr>
          </a:p>
          <a:p>
            <a:pPr indent="0" lvl="0" marL="0" rtl="0" algn="l">
              <a:spcBef>
                <a:spcPts val="0"/>
              </a:spcBef>
              <a:spcAft>
                <a:spcPts val="0"/>
              </a:spcAft>
              <a:buNone/>
            </a:pPr>
            <a:r>
              <a:t/>
            </a:r>
            <a:endParaRPr sz="400">
              <a:solidFill>
                <a:srgbClr val="005035"/>
              </a:solidFill>
            </a:endParaRPr>
          </a:p>
          <a:p>
            <a:pPr indent="-336550" lvl="0" marL="457200" rtl="0" algn="l">
              <a:spcBef>
                <a:spcPts val="0"/>
              </a:spcBef>
              <a:spcAft>
                <a:spcPts val="0"/>
              </a:spcAft>
              <a:buClr>
                <a:srgbClr val="005035"/>
              </a:buClr>
              <a:buSzPts val="1700"/>
              <a:buChar char="●"/>
            </a:pPr>
            <a:r>
              <a:rPr lang="en-US" sz="1700">
                <a:solidFill>
                  <a:srgbClr val="005035"/>
                </a:solidFill>
              </a:rPr>
              <a:t>Update budget to cover expenses</a:t>
            </a:r>
            <a:endParaRPr sz="1700">
              <a:solidFill>
                <a:srgbClr val="005035"/>
              </a:solidFill>
            </a:endParaRPr>
          </a:p>
        </p:txBody>
      </p:sp>
      <p:pic>
        <p:nvPicPr>
          <p:cNvPr id="144" name="Google Shape;144;p20"/>
          <p:cNvPicPr preferRelativeResize="0"/>
          <p:nvPr/>
        </p:nvPicPr>
        <p:blipFill>
          <a:blip r:embed="rId5">
            <a:alphaModFix/>
          </a:blip>
          <a:stretch>
            <a:fillRect/>
          </a:stretch>
        </p:blipFill>
        <p:spPr>
          <a:xfrm>
            <a:off x="6493600" y="725776"/>
            <a:ext cx="5547601" cy="2600102"/>
          </a:xfrm>
          <a:prstGeom prst="rect">
            <a:avLst/>
          </a:prstGeom>
          <a:noFill/>
          <a:ln>
            <a:noFill/>
          </a:ln>
        </p:spPr>
      </p:pic>
      <p:pic>
        <p:nvPicPr>
          <p:cNvPr id="145" name="Google Shape;145;p20"/>
          <p:cNvPicPr preferRelativeResize="0"/>
          <p:nvPr/>
        </p:nvPicPr>
        <p:blipFill rotWithShape="1">
          <a:blip r:embed="rId6">
            <a:alphaModFix/>
          </a:blip>
          <a:srcRect b="-18070" l="-840" r="839" t="18070"/>
          <a:stretch/>
        </p:blipFill>
        <p:spPr>
          <a:xfrm>
            <a:off x="6060688" y="800400"/>
            <a:ext cx="6065375" cy="1832009"/>
          </a:xfrm>
          <a:prstGeom prst="rect">
            <a:avLst/>
          </a:prstGeom>
          <a:noFill/>
          <a:ln>
            <a:noFill/>
          </a:ln>
        </p:spPr>
      </p:pic>
      <p:sp>
        <p:nvSpPr>
          <p:cNvPr id="146" name="Google Shape;146;p20"/>
          <p:cNvSpPr txBox="1"/>
          <p:nvPr/>
        </p:nvSpPr>
        <p:spPr>
          <a:xfrm>
            <a:off x="6951375" y="3325875"/>
            <a:ext cx="5089800" cy="2801400"/>
          </a:xfrm>
          <a:prstGeom prst="rect">
            <a:avLst/>
          </a:prstGeom>
          <a:noFill/>
          <a:ln>
            <a:noFill/>
          </a:ln>
        </p:spPr>
        <p:txBody>
          <a:bodyPr anchorCtr="0" anchor="t" bIns="91425" lIns="91425" spcFirstLastPara="1" rIns="91425" wrap="square" tIns="91425">
            <a:spAutoFit/>
          </a:bodyPr>
          <a:lstStyle/>
          <a:p>
            <a:pPr indent="-336550" lvl="0" marL="457200" rtl="0" algn="l">
              <a:spcBef>
                <a:spcPts val="0"/>
              </a:spcBef>
              <a:spcAft>
                <a:spcPts val="0"/>
              </a:spcAft>
              <a:buClr>
                <a:srgbClr val="005035"/>
              </a:buClr>
              <a:buSzPts val="1700"/>
              <a:buChar char="●"/>
            </a:pPr>
            <a:r>
              <a:rPr lang="en-US" sz="1700">
                <a:solidFill>
                  <a:srgbClr val="005035"/>
                </a:solidFill>
              </a:rPr>
              <a:t>S</a:t>
            </a:r>
            <a:r>
              <a:rPr lang="en-US" sz="1700">
                <a:solidFill>
                  <a:srgbClr val="005035"/>
                </a:solidFill>
              </a:rPr>
              <a:t>its on fund (1XXXXX accounts)</a:t>
            </a:r>
            <a:endParaRPr sz="1700">
              <a:solidFill>
                <a:srgbClr val="005035"/>
              </a:solidFill>
            </a:endParaRPr>
          </a:p>
          <a:p>
            <a:pPr indent="-336550" lvl="0" marL="457200" rtl="0" algn="l">
              <a:spcBef>
                <a:spcPts val="0"/>
              </a:spcBef>
              <a:spcAft>
                <a:spcPts val="0"/>
              </a:spcAft>
              <a:buClr>
                <a:srgbClr val="005035"/>
              </a:buClr>
              <a:buSzPts val="1700"/>
              <a:buFont typeface="Calibri"/>
              <a:buChar char="●"/>
            </a:pPr>
            <a:r>
              <a:rPr lang="en-US" sz="1700">
                <a:solidFill>
                  <a:srgbClr val="005035"/>
                </a:solidFill>
              </a:rPr>
              <a:t>R</a:t>
            </a:r>
            <a:r>
              <a:rPr lang="en-US" sz="1700">
                <a:solidFill>
                  <a:srgbClr val="005035"/>
                </a:solidFill>
              </a:rPr>
              <a:t>eflects annual earning &amp; spend plan for fund</a:t>
            </a:r>
            <a:endParaRPr sz="1700">
              <a:solidFill>
                <a:srgbClr val="005035"/>
              </a:solidFill>
            </a:endParaRPr>
          </a:p>
          <a:p>
            <a:pPr indent="-336550" lvl="0" marL="457200" rtl="0" algn="l">
              <a:spcBef>
                <a:spcPts val="0"/>
              </a:spcBef>
              <a:spcAft>
                <a:spcPts val="0"/>
              </a:spcAft>
              <a:buClr>
                <a:srgbClr val="005035"/>
              </a:buClr>
              <a:buSzPts val="1700"/>
              <a:buFont typeface="Calibri"/>
              <a:buChar char="●"/>
            </a:pPr>
            <a:r>
              <a:rPr lang="en-US" sz="1700">
                <a:solidFill>
                  <a:srgbClr val="005035"/>
                </a:solidFill>
              </a:rPr>
              <a:t>Shows actual revenue earned and spend against annual plan</a:t>
            </a:r>
            <a:endParaRPr sz="1700">
              <a:solidFill>
                <a:srgbClr val="005035"/>
              </a:solidFill>
            </a:endParaRPr>
          </a:p>
          <a:p>
            <a:pPr indent="-336550" lvl="0" marL="457200" rtl="0" algn="l">
              <a:spcBef>
                <a:spcPts val="0"/>
              </a:spcBef>
              <a:spcAft>
                <a:spcPts val="0"/>
              </a:spcAft>
              <a:buClr>
                <a:srgbClr val="005035"/>
              </a:buClr>
              <a:buSzPts val="1700"/>
              <a:buChar char="●"/>
            </a:pPr>
            <a:r>
              <a:rPr lang="en-US" sz="1700">
                <a:solidFill>
                  <a:srgbClr val="005035"/>
                </a:solidFill>
              </a:rPr>
              <a:t>Move expenses between expense accounts</a:t>
            </a:r>
            <a:endParaRPr sz="1700">
              <a:solidFill>
                <a:srgbClr val="005035"/>
              </a:solidFill>
            </a:endParaRPr>
          </a:p>
          <a:p>
            <a:pPr indent="-336550" lvl="0" marL="457200" rtl="0" algn="l">
              <a:spcBef>
                <a:spcPts val="0"/>
              </a:spcBef>
              <a:spcAft>
                <a:spcPts val="0"/>
              </a:spcAft>
              <a:buClr>
                <a:srgbClr val="005035"/>
              </a:buClr>
              <a:buSzPts val="1700"/>
              <a:buChar char="●"/>
            </a:pPr>
            <a:r>
              <a:rPr lang="en-US" sz="1700">
                <a:solidFill>
                  <a:srgbClr val="005035"/>
                </a:solidFill>
              </a:rPr>
              <a:t>Move revenue via</a:t>
            </a:r>
            <a:endParaRPr sz="1700">
              <a:solidFill>
                <a:srgbClr val="005035"/>
              </a:solidFill>
            </a:endParaRPr>
          </a:p>
          <a:p>
            <a:pPr indent="-336550" lvl="1" marL="914400" rtl="0" algn="l">
              <a:spcBef>
                <a:spcPts val="0"/>
              </a:spcBef>
              <a:spcAft>
                <a:spcPts val="0"/>
              </a:spcAft>
              <a:buClr>
                <a:srgbClr val="005035"/>
              </a:buClr>
              <a:buSzPts val="1700"/>
              <a:buChar char="○"/>
            </a:pPr>
            <a:r>
              <a:rPr lang="en-US" sz="1700">
                <a:solidFill>
                  <a:srgbClr val="005035"/>
                </a:solidFill>
              </a:rPr>
              <a:t>transfer codes (8XXXXX) in &amp; out</a:t>
            </a:r>
            <a:endParaRPr sz="1700">
              <a:solidFill>
                <a:srgbClr val="005035"/>
              </a:solidFill>
            </a:endParaRPr>
          </a:p>
          <a:p>
            <a:pPr indent="-336550" lvl="1" marL="914400" rtl="0" algn="l">
              <a:spcBef>
                <a:spcPts val="0"/>
              </a:spcBef>
              <a:spcAft>
                <a:spcPts val="0"/>
              </a:spcAft>
              <a:buClr>
                <a:srgbClr val="005035"/>
              </a:buClr>
              <a:buSzPts val="1700"/>
              <a:buChar char="○"/>
            </a:pPr>
            <a:r>
              <a:rPr b="1" lang="en-US" sz="1700" u="sng">
                <a:solidFill>
                  <a:srgbClr val="A49665"/>
                </a:solidFill>
                <a:hlinkClick r:id="rId7">
                  <a:extLst>
                    <a:ext uri="{A12FA001-AC4F-418D-AE19-62706E023703}">
                      <ahyp:hlinkClr val="tx"/>
                    </a:ext>
                  </a:extLst>
                </a:hlinkClick>
              </a:rPr>
              <a:t>distribution codes</a:t>
            </a:r>
            <a:r>
              <a:rPr lang="en-US" sz="1700">
                <a:solidFill>
                  <a:srgbClr val="005035"/>
                </a:solidFill>
              </a:rPr>
              <a:t>  (1014XX-1019XX)</a:t>
            </a:r>
            <a:endParaRPr sz="1700">
              <a:solidFill>
                <a:srgbClr val="005035"/>
              </a:solidFill>
            </a:endParaRPr>
          </a:p>
          <a:p>
            <a:pPr indent="-336550" lvl="0" marL="457200" rtl="0" algn="l">
              <a:spcBef>
                <a:spcPts val="0"/>
              </a:spcBef>
              <a:spcAft>
                <a:spcPts val="0"/>
              </a:spcAft>
              <a:buClr>
                <a:srgbClr val="005035"/>
              </a:buClr>
              <a:buSzPts val="1700"/>
              <a:buChar char="●"/>
            </a:pPr>
            <a:r>
              <a:rPr lang="en-US" sz="1700">
                <a:solidFill>
                  <a:srgbClr val="005035"/>
                </a:solidFill>
              </a:rPr>
              <a:t>Update budget to cover current and planned activity (rev/exp/transfer)</a:t>
            </a:r>
            <a:endParaRPr sz="1700">
              <a:solidFill>
                <a:srgbClr val="005035"/>
              </a:solidFill>
            </a:endParaRPr>
          </a:p>
        </p:txBody>
      </p:sp>
      <p:sp>
        <p:nvSpPr>
          <p:cNvPr id="147" name="Google Shape;147;p20"/>
          <p:cNvSpPr txBox="1"/>
          <p:nvPr/>
        </p:nvSpPr>
        <p:spPr>
          <a:xfrm>
            <a:off x="0" y="0"/>
            <a:ext cx="121920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4000">
                <a:solidFill>
                  <a:srgbClr val="005035"/>
                </a:solidFill>
                <a:latin typeface="Calibri"/>
                <a:ea typeface="Calibri"/>
                <a:cs typeface="Calibri"/>
                <a:sym typeface="Calibri"/>
              </a:rPr>
              <a:t>                 </a:t>
            </a:r>
            <a:r>
              <a:rPr b="1" lang="en-US" sz="4000">
                <a:solidFill>
                  <a:srgbClr val="005035"/>
                </a:solidFill>
                <a:latin typeface="Calibri"/>
                <a:ea typeface="Calibri"/>
                <a:cs typeface="Calibri"/>
                <a:sym typeface="Calibri"/>
              </a:rPr>
              <a:t>General vs. Non-General Funds</a:t>
            </a:r>
            <a:endParaRPr b="1" sz="4000">
              <a:solidFill>
                <a:srgbClr val="005035"/>
              </a:solidFill>
              <a:latin typeface="Calibri"/>
              <a:ea typeface="Calibri"/>
              <a:cs typeface="Calibri"/>
              <a:sym typeface="Calibri"/>
            </a:endParaRPr>
          </a:p>
        </p:txBody>
      </p:sp>
      <p:sp>
        <p:nvSpPr>
          <p:cNvPr id="148" name="Google Shape;148;p20"/>
          <p:cNvSpPr txBox="1"/>
          <p:nvPr/>
        </p:nvSpPr>
        <p:spPr>
          <a:xfrm>
            <a:off x="5007700" y="3337800"/>
            <a:ext cx="1943700" cy="257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solidFill>
                  <a:srgbClr val="A49665"/>
                </a:solidFill>
              </a:rPr>
              <a:t>REVENUE</a:t>
            </a:r>
            <a:endParaRPr b="1">
              <a:solidFill>
                <a:srgbClr val="A49665"/>
              </a:solidFill>
            </a:endParaRPr>
          </a:p>
          <a:p>
            <a:pPr indent="0" lvl="0" marL="0" rtl="0" algn="ctr">
              <a:spcBef>
                <a:spcPts val="0"/>
              </a:spcBef>
              <a:spcAft>
                <a:spcPts val="0"/>
              </a:spcAft>
              <a:buNone/>
            </a:pPr>
            <a:r>
              <a:t/>
            </a:r>
            <a:endParaRPr b="1" sz="300">
              <a:solidFill>
                <a:srgbClr val="A49665"/>
              </a:solidFill>
            </a:endParaRPr>
          </a:p>
          <a:p>
            <a:pPr indent="0" lvl="0" marL="0" rtl="0" algn="ctr">
              <a:spcBef>
                <a:spcPts val="0"/>
              </a:spcBef>
              <a:spcAft>
                <a:spcPts val="0"/>
              </a:spcAft>
              <a:buNone/>
            </a:pPr>
            <a:r>
              <a:rPr b="1" lang="en-US">
                <a:solidFill>
                  <a:srgbClr val="A49665"/>
                </a:solidFill>
              </a:rPr>
              <a:t>ADJUSTED BUDGET</a:t>
            </a:r>
            <a:endParaRPr b="1">
              <a:solidFill>
                <a:srgbClr val="A49665"/>
              </a:solidFill>
            </a:endParaRPr>
          </a:p>
          <a:p>
            <a:pPr indent="0" lvl="0" marL="0" rtl="0" algn="ctr">
              <a:spcBef>
                <a:spcPts val="0"/>
              </a:spcBef>
              <a:spcAft>
                <a:spcPts val="0"/>
              </a:spcAft>
              <a:buNone/>
            </a:pPr>
            <a:r>
              <a:t/>
            </a:r>
            <a:endParaRPr b="1" sz="300">
              <a:solidFill>
                <a:srgbClr val="A49665"/>
              </a:solidFill>
            </a:endParaRPr>
          </a:p>
          <a:p>
            <a:pPr indent="0" lvl="0" marL="0" rtl="0" algn="ctr">
              <a:spcBef>
                <a:spcPts val="0"/>
              </a:spcBef>
              <a:spcAft>
                <a:spcPts val="0"/>
              </a:spcAft>
              <a:buNone/>
            </a:pPr>
            <a:r>
              <a:rPr b="1" lang="en-US">
                <a:solidFill>
                  <a:srgbClr val="A49665"/>
                </a:solidFill>
              </a:rPr>
              <a:t>YTD </a:t>
            </a:r>
            <a:r>
              <a:rPr b="1" lang="en-US">
                <a:solidFill>
                  <a:srgbClr val="A49665"/>
                </a:solidFill>
              </a:rPr>
              <a:t>ACTIVITY</a:t>
            </a:r>
            <a:endParaRPr b="1">
              <a:solidFill>
                <a:srgbClr val="A49665"/>
              </a:solidFill>
            </a:endParaRPr>
          </a:p>
          <a:p>
            <a:pPr indent="0" lvl="0" marL="0" rtl="0" algn="ctr">
              <a:spcBef>
                <a:spcPts val="0"/>
              </a:spcBef>
              <a:spcAft>
                <a:spcPts val="0"/>
              </a:spcAft>
              <a:buNone/>
            </a:pPr>
            <a:r>
              <a:t/>
            </a:r>
            <a:endParaRPr b="1" sz="2300">
              <a:solidFill>
                <a:srgbClr val="A49665"/>
              </a:solidFill>
            </a:endParaRPr>
          </a:p>
          <a:p>
            <a:pPr indent="0" lvl="0" marL="0" rtl="0" algn="ctr">
              <a:spcBef>
                <a:spcPts val="0"/>
              </a:spcBef>
              <a:spcAft>
                <a:spcPts val="0"/>
              </a:spcAft>
              <a:buNone/>
            </a:pPr>
            <a:r>
              <a:rPr b="1" lang="en-US">
                <a:solidFill>
                  <a:srgbClr val="A49665"/>
                </a:solidFill>
              </a:rPr>
              <a:t>ADJUSTMENTS</a:t>
            </a:r>
            <a:endParaRPr b="1">
              <a:solidFill>
                <a:srgbClr val="A49665"/>
              </a:solidFill>
            </a:endParaRPr>
          </a:p>
          <a:p>
            <a:pPr indent="0" lvl="0" marL="0" rtl="0" algn="ctr">
              <a:spcBef>
                <a:spcPts val="0"/>
              </a:spcBef>
              <a:spcAft>
                <a:spcPts val="0"/>
              </a:spcAft>
              <a:buNone/>
            </a:pPr>
            <a:r>
              <a:t/>
            </a:r>
            <a:endParaRPr b="1">
              <a:solidFill>
                <a:srgbClr val="A49665"/>
              </a:solidFill>
            </a:endParaRPr>
          </a:p>
          <a:p>
            <a:pPr indent="0" lvl="0" marL="0" rtl="0" algn="ctr">
              <a:spcBef>
                <a:spcPts val="0"/>
              </a:spcBef>
              <a:spcAft>
                <a:spcPts val="0"/>
              </a:spcAft>
              <a:buNone/>
            </a:pPr>
            <a:r>
              <a:t/>
            </a:r>
            <a:endParaRPr b="1">
              <a:solidFill>
                <a:srgbClr val="A49665"/>
              </a:solidFill>
            </a:endParaRPr>
          </a:p>
          <a:p>
            <a:pPr indent="0" lvl="0" marL="0" rtl="0" algn="ctr">
              <a:spcBef>
                <a:spcPts val="0"/>
              </a:spcBef>
              <a:spcAft>
                <a:spcPts val="0"/>
              </a:spcAft>
              <a:buNone/>
            </a:pPr>
            <a:r>
              <a:t/>
            </a:r>
            <a:endParaRPr b="1">
              <a:solidFill>
                <a:srgbClr val="A49665"/>
              </a:solidFill>
            </a:endParaRPr>
          </a:p>
          <a:p>
            <a:pPr indent="0" lvl="0" marL="0" rtl="0" algn="ctr">
              <a:spcBef>
                <a:spcPts val="0"/>
              </a:spcBef>
              <a:spcAft>
                <a:spcPts val="0"/>
              </a:spcAft>
              <a:buNone/>
            </a:pPr>
            <a:r>
              <a:t/>
            </a:r>
            <a:endParaRPr b="1">
              <a:solidFill>
                <a:srgbClr val="A49665"/>
              </a:solidFill>
            </a:endParaRPr>
          </a:p>
          <a:p>
            <a:pPr indent="0" lvl="0" marL="0" rtl="0" algn="ctr">
              <a:spcBef>
                <a:spcPts val="0"/>
              </a:spcBef>
              <a:spcAft>
                <a:spcPts val="0"/>
              </a:spcAft>
              <a:buNone/>
            </a:pPr>
            <a:r>
              <a:t/>
            </a:r>
            <a:endParaRPr b="1">
              <a:solidFill>
                <a:srgbClr val="A49665"/>
              </a:solidFill>
            </a:endParaRPr>
          </a:p>
        </p:txBody>
      </p:sp>
      <p:sp>
        <p:nvSpPr>
          <p:cNvPr id="149" name="Google Shape;149;p20"/>
          <p:cNvSpPr/>
          <p:nvPr/>
        </p:nvSpPr>
        <p:spPr>
          <a:xfrm>
            <a:off x="0" y="-12"/>
            <a:ext cx="3635400" cy="891900"/>
          </a:xfrm>
          <a:prstGeom prst="homePlate">
            <a:avLst>
              <a:gd fmla="val 50000" name="adj"/>
            </a:avLst>
          </a:prstGeom>
          <a:solidFill>
            <a:srgbClr val="00503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1900">
                <a:solidFill>
                  <a:srgbClr val="FFFFFF"/>
                </a:solidFill>
                <a:latin typeface="Roboto"/>
                <a:ea typeface="Roboto"/>
                <a:cs typeface="Roboto"/>
                <a:sym typeface="Roboto"/>
              </a:rPr>
              <a:t>Defining NGF</a:t>
            </a:r>
            <a:endParaRPr b="1" sz="1900">
              <a:solidFill>
                <a:srgbClr val="FFFFFF"/>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3" name="Shape 153"/>
        <p:cNvGrpSpPr/>
        <p:nvPr/>
      </p:nvGrpSpPr>
      <p:grpSpPr>
        <a:xfrm>
          <a:off x="0" y="0"/>
          <a:ext cx="0" cy="0"/>
          <a:chOff x="0" y="0"/>
          <a:chExt cx="0" cy="0"/>
        </a:xfrm>
      </p:grpSpPr>
      <p:sp>
        <p:nvSpPr>
          <p:cNvPr id="154" name="Google Shape;154;p21"/>
          <p:cNvSpPr txBox="1"/>
          <p:nvPr/>
        </p:nvSpPr>
        <p:spPr>
          <a:xfrm>
            <a:off x="169750" y="1553225"/>
            <a:ext cx="11869800" cy="4344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2800">
                <a:solidFill>
                  <a:srgbClr val="005035"/>
                </a:solidFill>
              </a:rPr>
              <a:t>Introducing a new account </a:t>
            </a:r>
            <a:r>
              <a:rPr b="1" lang="en-US" sz="2800">
                <a:solidFill>
                  <a:srgbClr val="A49665"/>
                </a:solidFill>
              </a:rPr>
              <a:t>970102-</a:t>
            </a:r>
            <a:r>
              <a:rPr b="1" i="1" lang="en-US" sz="2800">
                <a:solidFill>
                  <a:srgbClr val="A49665"/>
                </a:solidFill>
              </a:rPr>
              <a:t> Budgeted Impact to Fund Balance</a:t>
            </a:r>
            <a:endParaRPr b="1" i="1" sz="2800">
              <a:solidFill>
                <a:srgbClr val="A49665"/>
              </a:solidFill>
            </a:endParaRPr>
          </a:p>
          <a:p>
            <a:pPr indent="0" lvl="0" marL="0" rtl="0" algn="l">
              <a:lnSpc>
                <a:spcPct val="115000"/>
              </a:lnSpc>
              <a:spcBef>
                <a:spcPts val="0"/>
              </a:spcBef>
              <a:spcAft>
                <a:spcPts val="0"/>
              </a:spcAft>
              <a:buNone/>
            </a:pPr>
            <a:r>
              <a:t/>
            </a:r>
            <a:endParaRPr b="1" i="1" sz="1800">
              <a:solidFill>
                <a:srgbClr val="A49665"/>
              </a:solidFill>
            </a:endParaRPr>
          </a:p>
          <a:p>
            <a:pPr indent="-387350" lvl="0" marL="457200" rtl="0" algn="l">
              <a:lnSpc>
                <a:spcPct val="115000"/>
              </a:lnSpc>
              <a:spcBef>
                <a:spcPts val="0"/>
              </a:spcBef>
              <a:spcAft>
                <a:spcPts val="0"/>
              </a:spcAft>
              <a:buClr>
                <a:srgbClr val="A49665"/>
              </a:buClr>
              <a:buSzPts val="2500"/>
              <a:buChar char="●"/>
            </a:pPr>
            <a:r>
              <a:rPr lang="en-US" sz="2500">
                <a:solidFill>
                  <a:srgbClr val="005035"/>
                </a:solidFill>
              </a:rPr>
              <a:t>Updated FY23 budgets (AFB workbooks) have been uploaded into banner </a:t>
            </a:r>
            <a:endParaRPr sz="2500">
              <a:solidFill>
                <a:srgbClr val="005035"/>
              </a:solidFill>
            </a:endParaRPr>
          </a:p>
          <a:p>
            <a:pPr indent="-374650" lvl="1" marL="914400" rtl="0" algn="l">
              <a:lnSpc>
                <a:spcPct val="115000"/>
              </a:lnSpc>
              <a:spcBef>
                <a:spcPts val="0"/>
              </a:spcBef>
              <a:spcAft>
                <a:spcPts val="0"/>
              </a:spcAft>
              <a:buClr>
                <a:srgbClr val="A49665"/>
              </a:buClr>
              <a:buSzPts val="2300"/>
              <a:buChar char="○"/>
            </a:pPr>
            <a:r>
              <a:rPr lang="en-US" sz="2300">
                <a:solidFill>
                  <a:srgbClr val="005035"/>
                </a:solidFill>
              </a:rPr>
              <a:t>970102 accounts prepopulated on those budget pools</a:t>
            </a:r>
            <a:endParaRPr sz="2300">
              <a:solidFill>
                <a:srgbClr val="005035"/>
              </a:solidFill>
            </a:endParaRPr>
          </a:p>
          <a:p>
            <a:pPr indent="-387350" lvl="0" marL="457200" rtl="0" algn="l">
              <a:lnSpc>
                <a:spcPct val="115000"/>
              </a:lnSpc>
              <a:spcBef>
                <a:spcPts val="0"/>
              </a:spcBef>
              <a:spcAft>
                <a:spcPts val="0"/>
              </a:spcAft>
              <a:buClr>
                <a:srgbClr val="A49665"/>
              </a:buClr>
              <a:buSzPts val="2500"/>
              <a:buChar char="●"/>
            </a:pPr>
            <a:r>
              <a:rPr lang="en-US" sz="2500">
                <a:solidFill>
                  <a:srgbClr val="005035"/>
                </a:solidFill>
              </a:rPr>
              <a:t>When do I use 970102?</a:t>
            </a:r>
            <a:endParaRPr sz="2500">
              <a:solidFill>
                <a:srgbClr val="005035"/>
              </a:solidFill>
            </a:endParaRPr>
          </a:p>
          <a:p>
            <a:pPr indent="-374650" lvl="1" marL="914400" rtl="0" algn="l">
              <a:lnSpc>
                <a:spcPct val="115000"/>
              </a:lnSpc>
              <a:spcBef>
                <a:spcPts val="0"/>
              </a:spcBef>
              <a:spcAft>
                <a:spcPts val="0"/>
              </a:spcAft>
              <a:buClr>
                <a:srgbClr val="A49665"/>
              </a:buClr>
              <a:buSzPts val="2300"/>
              <a:buChar char="○"/>
            </a:pPr>
            <a:r>
              <a:rPr lang="en-US" sz="2500">
                <a:solidFill>
                  <a:srgbClr val="005035"/>
                </a:solidFill>
              </a:rPr>
              <a:t>annual revenue and expenses are not equal; either using some of your fund balance or adding to your fund balance</a:t>
            </a:r>
            <a:endParaRPr sz="2500">
              <a:solidFill>
                <a:srgbClr val="005035"/>
              </a:solidFill>
            </a:endParaRPr>
          </a:p>
          <a:p>
            <a:pPr indent="-374650" lvl="0" marL="457200" rtl="0" algn="l">
              <a:lnSpc>
                <a:spcPct val="115000"/>
              </a:lnSpc>
              <a:spcBef>
                <a:spcPts val="0"/>
              </a:spcBef>
              <a:spcAft>
                <a:spcPts val="0"/>
              </a:spcAft>
              <a:buClr>
                <a:srgbClr val="A49665"/>
              </a:buClr>
              <a:buSzPts val="2300"/>
              <a:buChar char="●"/>
            </a:pPr>
            <a:r>
              <a:rPr lang="en-US" sz="2300">
                <a:solidFill>
                  <a:srgbClr val="005035"/>
                </a:solidFill>
              </a:rPr>
              <a:t>Allows FTRs to all be net zero</a:t>
            </a:r>
            <a:endParaRPr sz="2300">
              <a:solidFill>
                <a:srgbClr val="005035"/>
              </a:solidFill>
            </a:endParaRPr>
          </a:p>
          <a:p>
            <a:pPr indent="0" lvl="0" marL="457200" rtl="0" algn="l">
              <a:lnSpc>
                <a:spcPct val="115000"/>
              </a:lnSpc>
              <a:spcBef>
                <a:spcPts val="0"/>
              </a:spcBef>
              <a:spcAft>
                <a:spcPts val="0"/>
              </a:spcAft>
              <a:buNone/>
            </a:pPr>
            <a:r>
              <a:t/>
            </a:r>
            <a:endParaRPr sz="2300">
              <a:solidFill>
                <a:srgbClr val="005035"/>
              </a:solidFill>
            </a:endParaRPr>
          </a:p>
          <a:p>
            <a:pPr indent="-374650" lvl="0" marL="457200" rtl="0" algn="l">
              <a:lnSpc>
                <a:spcPct val="115000"/>
              </a:lnSpc>
              <a:spcBef>
                <a:spcPts val="0"/>
              </a:spcBef>
              <a:spcAft>
                <a:spcPts val="0"/>
              </a:spcAft>
              <a:buClr>
                <a:srgbClr val="A49665"/>
              </a:buClr>
              <a:buSzPts val="2300"/>
              <a:buChar char="●"/>
            </a:pPr>
            <a:r>
              <a:rPr b="1" i="1" lang="en-US" sz="2300">
                <a:solidFill>
                  <a:srgbClr val="005035"/>
                </a:solidFill>
              </a:rPr>
              <a:t>Let’s look at some scenarios to help illustrate when to use this new account…</a:t>
            </a:r>
            <a:endParaRPr b="1" i="1" sz="2300">
              <a:solidFill>
                <a:srgbClr val="005035"/>
              </a:solidFill>
            </a:endParaRPr>
          </a:p>
        </p:txBody>
      </p:sp>
      <p:pic>
        <p:nvPicPr>
          <p:cNvPr id="155" name="Google Shape;155;p21"/>
          <p:cNvPicPr preferRelativeResize="0"/>
          <p:nvPr/>
        </p:nvPicPr>
        <p:blipFill>
          <a:blip r:embed="rId4">
            <a:alphaModFix/>
          </a:blip>
          <a:stretch>
            <a:fillRect/>
          </a:stretch>
        </p:blipFill>
        <p:spPr>
          <a:xfrm>
            <a:off x="0" y="-61975"/>
            <a:ext cx="12094451" cy="1509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4"/>
                                        </p:tgtEl>
                                        <p:attrNameLst>
                                          <p:attrName>style.visibility</p:attrName>
                                        </p:attrNameLst>
                                      </p:cBhvr>
                                      <p:to>
                                        <p:strVal val="visible"/>
                                      </p:to>
                                    </p:set>
                                    <p:anim calcmode="lin" valueType="num">
                                      <p:cBhvr additive="base">
                                        <p:cTn dur="1000"/>
                                        <p:tgtEl>
                                          <p:spTgt spid="15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